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9"/>
  </p:notesMasterIdLst>
  <p:sldIdLst>
    <p:sldId id="863" r:id="rId2"/>
    <p:sldId id="866" r:id="rId3"/>
    <p:sldId id="864" r:id="rId4"/>
    <p:sldId id="865" r:id="rId5"/>
    <p:sldId id="870" r:id="rId6"/>
    <p:sldId id="871" r:id="rId7"/>
    <p:sldId id="872" r:id="rId8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00FF"/>
    <a:srgbClr val="FF6600"/>
    <a:srgbClr val="FF9900"/>
    <a:srgbClr val="CEDDEA"/>
    <a:srgbClr val="FFFFCC"/>
    <a:srgbClr val="99CCFF"/>
    <a:srgbClr val="CCFFCC"/>
    <a:srgbClr val="AAD5F8"/>
    <a:srgbClr val="D6E3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2838BEF-8BB2-4498-84A7-C5851F593DF1}" styleName="Mittlere Formatvorlage 4 - Akz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5758FB7-9AC5-4552-8A53-C91805E547FA}" styleName="Designformatvorlage 1 - Akz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32" autoAdjust="0"/>
    <p:restoredTop sz="94660"/>
  </p:normalViewPr>
  <p:slideViewPr>
    <p:cSldViewPr>
      <p:cViewPr varScale="1">
        <p:scale>
          <a:sx n="85" d="100"/>
          <a:sy n="85" d="100"/>
        </p:scale>
        <p:origin x="96" y="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8F9433-1EE1-465B-B3A5-4D13C466D280}" type="datetimeFigureOut">
              <a:rPr lang="de-DE" smtClean="0"/>
              <a:t>25.01.2018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EC2ADC-A731-4929-A60D-78F94BA2E2FA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72736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htec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491F2259-2CEE-452A-BBE4-C6A60C02E860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"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5496" y="5486400"/>
            <a:ext cx="8879904" cy="1326976"/>
          </a:xfrm>
        </p:spPr>
        <p:txBody>
          <a:bodyPr/>
          <a:lstStyle>
            <a:lvl1pPr marL="0" indent="0" algn="ctr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de-DE" dirty="0" smtClean="0"/>
              <a:t>Textmasterformat bearbeiten</a:t>
            </a:r>
          </a:p>
        </p:txBody>
      </p:sp>
      <p:sp>
        <p:nvSpPr>
          <p:cNvPr id="8" name="Rechtec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>
            <a:off x="62860" y="4618724"/>
            <a:ext cx="9018282" cy="78455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512" y="4648200"/>
            <a:ext cx="8735888" cy="685800"/>
          </a:xfrm>
        </p:spPr>
        <p:txBody>
          <a:bodyPr anchor="ctr"/>
          <a:lstStyle>
            <a:lvl1pPr algn="ctr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7706685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4D20E-6142-4F47-9326-402C32EA9013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1CD7D91E-DDE5-4CA2-8073-17E7D60922BA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7" name="Rechtec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6D245-6EAD-46C1-818A-DCF02A50E386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Inhaltsplatzhalt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de-DE" dirty="0" smtClean="0"/>
              <a:t>Textmasterformat bearbeiten</a:t>
            </a:r>
          </a:p>
          <a:p>
            <a:pPr lvl="1" eaLnBrk="1" latinLnBrk="0" hangingPunct="1"/>
            <a:r>
              <a:rPr lang="de-DE" dirty="0" smtClean="0"/>
              <a:t>Zweite Ebene</a:t>
            </a:r>
          </a:p>
          <a:p>
            <a:pPr lvl="2" eaLnBrk="1" latinLnBrk="0" hangingPunct="1"/>
            <a:r>
              <a:rPr lang="de-DE" dirty="0" smtClean="0"/>
              <a:t>Dritte Ebene</a:t>
            </a:r>
          </a:p>
          <a:p>
            <a:pPr lvl="3" eaLnBrk="1" latinLnBrk="0" hangingPunct="1"/>
            <a:r>
              <a:rPr lang="de-DE" dirty="0" smtClean="0"/>
              <a:t>Vierte Ebene</a:t>
            </a:r>
          </a:p>
          <a:p>
            <a:pPr lvl="4" eaLnBrk="1" latinLnBrk="0" hangingPunct="1"/>
            <a:r>
              <a:rPr lang="de-DE" dirty="0" smtClean="0"/>
              <a:t>Fünfte Ebene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Kapitel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7" name="Rechtec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56262-7B18-49D5-AA9E-5F8AB8ACFAF7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de-DE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71269B1-8FC3-4F8C-8973-1238D0C6F351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3" name="Inhaltsplatzhalt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776B882-EEEA-487E-9538-EE20F5FA453B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de-DE" dirty="0"/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1820A-397C-4AD7-88CE-57FAC36BA670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42546-4CC8-4C35-BB0D-1B918EBF5470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44A79-432C-4AEE-B65C-1F785943D50E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8" name="Rechtec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1" name="Rechtec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DD487133-93BD-47AB-9398-09BBE020CDFD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de-DE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dirty="0" smtClean="0"/>
              <a:t>Bild durch Klicken auf Symbol hinzufügen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dirty="0" smtClean="0"/>
              <a:t>Textmasterformat bearbeiten</a:t>
            </a:r>
          </a:p>
          <a:p>
            <a:pPr lvl="1" eaLnBrk="1" latinLnBrk="0" hangingPunct="1"/>
            <a:r>
              <a:rPr kumimoji="0" lang="de-DE" dirty="0" smtClean="0"/>
              <a:t>Zweite Ebene</a:t>
            </a:r>
          </a:p>
          <a:p>
            <a:pPr lvl="2" eaLnBrk="1" latinLnBrk="0" hangingPunct="1"/>
            <a:r>
              <a:rPr kumimoji="0" lang="de-DE" dirty="0" smtClean="0"/>
              <a:t>Dritte Ebene</a:t>
            </a:r>
          </a:p>
          <a:p>
            <a:pPr lvl="3" eaLnBrk="1" latinLnBrk="0" hangingPunct="1"/>
            <a:r>
              <a:rPr kumimoji="0" lang="de-DE" dirty="0" smtClean="0"/>
              <a:t>Vierte Ebene</a:t>
            </a:r>
          </a:p>
          <a:p>
            <a:pPr lvl="4" eaLnBrk="1" latinLnBrk="0" hangingPunct="1"/>
            <a:r>
              <a:rPr kumimoji="0" lang="de-DE" dirty="0" smtClean="0"/>
              <a:t>Fünfte Ebene</a:t>
            </a:r>
            <a:endParaRPr kumimoji="0" lang="en-US" dirty="0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705A41B-C8CD-4BDB-B2EE-1054DA3FD6DD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7" name="Rechtec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6" r:id="rId10"/>
    <p:sldLayoutId id="2147483694" r:id="rId11"/>
    <p:sldLayoutId id="2147483695" r:id="rId1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5.png"/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Funktionsterme bestimmen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2400" dirty="0" smtClean="0">
                <a:solidFill>
                  <a:srgbClr val="000000"/>
                </a:solidFill>
              </a:rPr>
              <a:t>In den Pflichtteilen (manchmal auch in den Wahlteilen) kommt es vor, dass man aus den gegebenen Informationen einen Funktionsterm ermitteln muss.</a:t>
            </a:r>
          </a:p>
          <a:p>
            <a:pPr marL="0" indent="0">
              <a:buNone/>
            </a:pPr>
            <a:r>
              <a:rPr lang="de-DE" sz="2400" dirty="0" smtClean="0">
                <a:solidFill>
                  <a:srgbClr val="000000"/>
                </a:solidFill>
              </a:rPr>
              <a:t>Üblicherweise läuft das nach folgendem Schema ab:</a:t>
            </a:r>
          </a:p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de-DE" sz="2400" dirty="0" smtClean="0">
                <a:solidFill>
                  <a:srgbClr val="000000"/>
                </a:solidFill>
              </a:rPr>
              <a:t>Erstelle aus den vorhandenen Informationen Gleichungen und erhalte so ein Gleichungssystem.</a:t>
            </a:r>
          </a:p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de-DE" sz="2400" dirty="0" smtClean="0">
                <a:solidFill>
                  <a:srgbClr val="000000"/>
                </a:solidFill>
              </a:rPr>
              <a:t>Löse das Gleichungssystem.</a:t>
            </a:r>
          </a:p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de-DE" sz="2400" dirty="0" smtClean="0">
                <a:solidFill>
                  <a:srgbClr val="000000"/>
                </a:solidFill>
              </a:rPr>
              <a:t>Die so gefundenen Werte für die Variablen führen dann zum gesuchten Funktionsterm.</a:t>
            </a:r>
          </a:p>
        </p:txBody>
      </p:sp>
    </p:spTree>
    <p:extLst>
      <p:ext uri="{BB962C8B-B14F-4D97-AF65-F5344CB8AC3E}">
        <p14:creationId xmlns:p14="http://schemas.microsoft.com/office/powerpoint/2010/main" val="3777036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Rechenbeispiel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de-DE" sz="2400" dirty="0" smtClean="0">
                    <a:solidFill>
                      <a:srgbClr val="000000"/>
                    </a:solidFill>
                  </a:rPr>
                  <a:t>Bestimme den Funktionsterm von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𝑓</m:t>
                    </m:r>
                  </m:oMath>
                </a14:m>
                <a:r>
                  <a:rPr lang="de-DE" sz="2400" dirty="0">
                    <a:solidFill>
                      <a:srgbClr val="000000"/>
                    </a:solidFill>
                  </a:rPr>
                  <a:t> anhand folgender Angaben:</a:t>
                </a:r>
              </a:p>
              <a:p>
                <a:pPr>
                  <a:buSzPct val="100000"/>
                  <a:buFont typeface="Arial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𝑓</m:t>
                    </m:r>
                  </m:oMath>
                </a14:m>
                <a:r>
                  <a:rPr lang="de-DE" sz="2400" dirty="0">
                    <a:solidFill>
                      <a:srgbClr val="000000"/>
                    </a:solidFill>
                  </a:rPr>
                  <a:t> ist ganzrational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3</m:t>
                    </m:r>
                  </m:oMath>
                </a14:m>
                <a:r>
                  <a:rPr lang="de-DE" sz="2400" dirty="0">
                    <a:solidFill>
                      <a:srgbClr val="000000"/>
                    </a:solidFill>
                  </a:rPr>
                  <a:t>ten Grades und berührt die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𝑥</m:t>
                    </m:r>
                  </m:oMath>
                </a14:m>
                <a:r>
                  <a:rPr lang="de-DE" sz="2400" dirty="0">
                    <a:solidFill>
                      <a:srgbClr val="000000"/>
                    </a:solidFill>
                  </a:rPr>
                  <a:t>-Achse im Ursprung. </a:t>
                </a:r>
              </a:p>
              <a:p>
                <a:pPr>
                  <a:buSzPct val="100000"/>
                  <a:buFont typeface="Arial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𝐻</m:t>
                    </m:r>
                    <m:d>
                      <m:dPr>
                        <m:ctrlPr>
                          <a:rPr lang="de-DE" sz="240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1</m:t>
                        </m:r>
                      </m:e>
                      <m:e>
                        <m:r>
                          <a:rPr lang="de-DE" sz="2400" i="1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1</m:t>
                        </m:r>
                      </m:e>
                    </m:d>
                  </m:oMath>
                </a14:m>
                <a:r>
                  <a:rPr lang="de-DE" sz="2400" dirty="0">
                    <a:solidFill>
                      <a:srgbClr val="000000"/>
                    </a:solidFill>
                  </a:rPr>
                  <a:t> ist ein Hochpunkt</a:t>
                </a:r>
                <a:r>
                  <a:rPr lang="de-DE" sz="2400" dirty="0" smtClean="0">
                    <a:solidFill>
                      <a:srgbClr val="000000"/>
                    </a:solidFill>
                  </a:rPr>
                  <a:t>.</a:t>
                </a:r>
              </a:p>
              <a:p>
                <a:pPr marL="0" indent="0">
                  <a:buSzPct val="100000"/>
                  <a:buNone/>
                </a:pPr>
                <a:endParaRPr lang="de-DE" sz="800" dirty="0">
                  <a:solidFill>
                    <a:srgbClr val="000000"/>
                  </a:solidFill>
                </a:endParaRPr>
              </a:p>
              <a:p>
                <a:pPr marL="0" indent="0">
                  <a:buSzPct val="100000"/>
                  <a:buNone/>
                </a:pPr>
                <a:r>
                  <a:rPr lang="de-DE" sz="2400" b="1" dirty="0" smtClean="0">
                    <a:solidFill>
                      <a:srgbClr val="0000FF"/>
                    </a:solidFill>
                  </a:rPr>
                  <a:t>Vorgehensweise:</a:t>
                </a:r>
              </a:p>
              <a:p>
                <a:pPr marL="0" indent="0">
                  <a:buSzPct val="100000"/>
                  <a:buNone/>
                </a:pPr>
                <a:r>
                  <a:rPr lang="de-DE" sz="2400" dirty="0" smtClean="0">
                    <a:solidFill>
                      <a:srgbClr val="000000"/>
                    </a:solidFill>
                  </a:rPr>
                  <a:t>Eine Funktion 3ten Grades hat allgemein die Form </a:t>
                </a:r>
                <a:br>
                  <a:rPr lang="de-DE" sz="2400" dirty="0" smtClean="0">
                    <a:solidFill>
                      <a:srgbClr val="000000"/>
                    </a:solidFill>
                  </a:rPr>
                </a:br>
                <a14:m>
                  <m:oMath xmlns:m="http://schemas.openxmlformats.org/officeDocument/2006/math"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𝑓</m:t>
                    </m:r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(</m:t>
                    </m:r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𝑥</m:t>
                    </m:r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)=</m:t>
                    </m:r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𝑎</m:t>
                    </m:r>
                    <m:sSup>
                      <m:sSupPr>
                        <m:ctrlPr>
                          <a:rPr lang="de-DE" sz="240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i="1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de-DE" sz="2400" i="1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+</m:t>
                    </m:r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𝑏</m:t>
                    </m:r>
                    <m:sSup>
                      <m:sSupPr>
                        <m:ctrlPr>
                          <a:rPr lang="de-DE" sz="240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i="1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de-DE" sz="2400" i="1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+</m:t>
                    </m:r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𝑐𝑥</m:t>
                    </m:r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+</m:t>
                    </m:r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𝑑</m:t>
                    </m:r>
                  </m:oMath>
                </a14:m>
                <a:r>
                  <a:rPr lang="de-DE" sz="2400" dirty="0" smtClean="0">
                    <a:solidFill>
                      <a:srgbClr val="000000"/>
                    </a:solidFill>
                  </a:rPr>
                  <a:t>. </a:t>
                </a:r>
                <a:br>
                  <a:rPr lang="de-DE" sz="2400" dirty="0" smtClean="0">
                    <a:solidFill>
                      <a:srgbClr val="000000"/>
                    </a:solidFill>
                  </a:rPr>
                </a:br>
                <a:r>
                  <a:rPr lang="de-DE" sz="2400" dirty="0" smtClean="0">
                    <a:solidFill>
                      <a:srgbClr val="000000"/>
                    </a:solidFill>
                  </a:rPr>
                  <a:t>Gesucht sind also konkrete Werte für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𝑎</m:t>
                    </m:r>
                  </m:oMath>
                </a14:m>
                <a:r>
                  <a:rPr lang="de-DE" sz="2400" dirty="0" smtClean="0">
                    <a:solidFill>
                      <a:srgbClr val="000000"/>
                    </a:solidFill>
                  </a:rPr>
                  <a:t>,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𝑏</m:t>
                    </m:r>
                  </m:oMath>
                </a14:m>
                <a:r>
                  <a:rPr lang="de-DE" sz="2400" dirty="0" smtClean="0">
                    <a:solidFill>
                      <a:srgbClr val="000000"/>
                    </a:solidFill>
                  </a:rPr>
                  <a:t>,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𝑐</m:t>
                    </m:r>
                  </m:oMath>
                </a14:m>
                <a:r>
                  <a:rPr lang="de-DE" sz="2400" dirty="0" smtClean="0">
                    <a:solidFill>
                      <a:srgbClr val="000000"/>
                    </a:solidFill>
                  </a:rPr>
                  <a:t> und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𝑑</m:t>
                    </m:r>
                  </m:oMath>
                </a14:m>
                <a:r>
                  <a:rPr lang="de-DE" sz="2400" dirty="0" smtClean="0">
                    <a:solidFill>
                      <a:srgbClr val="000000"/>
                    </a:solidFill>
                  </a:rPr>
                  <a:t>.</a:t>
                </a:r>
              </a:p>
              <a:p>
                <a:pPr marL="0" indent="0">
                  <a:buSzPct val="100000"/>
                  <a:buNone/>
                </a:pPr>
                <a:r>
                  <a:rPr lang="de-DE" sz="2400" dirty="0" smtClean="0">
                    <a:solidFill>
                      <a:srgbClr val="000000"/>
                    </a:solidFill>
                  </a:rPr>
                  <a:t>Leite aus allen Infos aus der Aufgabe Gleichungen her und löse das entstehende Gleichungssystem. Das liefert schließlich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𝑓</m:t>
                    </m:r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(</m:t>
                    </m:r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𝑥</m:t>
                    </m:r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de-DE" sz="2400" dirty="0" smtClean="0">
                    <a:solidFill>
                      <a:srgbClr val="000000"/>
                    </a:solidFill>
                  </a:rPr>
                  <a:t>.</a:t>
                </a:r>
              </a:p>
            </p:txBody>
          </p:sp>
        </mc:Choice>
        <mc:Fallback xmlns="">
          <p:sp>
            <p:nvSpPr>
              <p:cNvPr id="3" name="Inhaltsplatzhalt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1197" t="-1085" r="-598" b="-95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90802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Lösung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SzPct val="100000"/>
                  <a:buNone/>
                </a:pPr>
                <a14:m>
                  <m:oMath xmlns:m="http://schemas.openxmlformats.org/officeDocument/2006/math"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de-DE" sz="24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sz="2400" i="1" dirty="0">
                        <a:solidFill>
                          <a:srgbClr val="000000"/>
                        </a:solidFill>
                        <a:latin typeface="Cambria Math"/>
                      </a:rPr>
                      <m:t>=</m:t>
                    </m:r>
                    <m:r>
                      <a:rPr lang="de-DE" sz="2400" i="1" dirty="0">
                        <a:solidFill>
                          <a:srgbClr val="000000"/>
                        </a:solidFill>
                        <a:latin typeface="Cambria Math"/>
                      </a:rPr>
                      <m:t>𝑎</m:t>
                    </m:r>
                    <m:sSup>
                      <m:sSupPr>
                        <m:ctrlPr>
                          <a:rPr lang="de-DE" sz="24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i="1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de-DE" sz="2400" i="1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de-DE" sz="2400" i="1" dirty="0">
                        <a:solidFill>
                          <a:srgbClr val="000000"/>
                        </a:solidFill>
                        <a:latin typeface="Cambria Math"/>
                      </a:rPr>
                      <m:t>+</m:t>
                    </m:r>
                    <m:r>
                      <a:rPr lang="de-DE" sz="2400" i="1" dirty="0">
                        <a:solidFill>
                          <a:srgbClr val="000000"/>
                        </a:solidFill>
                        <a:latin typeface="Cambria Math"/>
                      </a:rPr>
                      <m:t>𝑏</m:t>
                    </m:r>
                    <m:sSup>
                      <m:sSupPr>
                        <m:ctrlPr>
                          <a:rPr lang="de-DE" sz="24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i="1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de-DE" sz="2400" i="1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de-DE" sz="2400" i="1" dirty="0">
                        <a:solidFill>
                          <a:srgbClr val="000000"/>
                        </a:solidFill>
                        <a:latin typeface="Cambria Math"/>
                      </a:rPr>
                      <m:t>+</m:t>
                    </m:r>
                    <m:r>
                      <a:rPr lang="de-DE" sz="2400" i="1" dirty="0">
                        <a:solidFill>
                          <a:srgbClr val="000000"/>
                        </a:solidFill>
                        <a:latin typeface="Cambria Math"/>
                      </a:rPr>
                      <m:t>𝑐𝑥</m:t>
                    </m:r>
                    <m:r>
                      <a:rPr lang="de-DE" sz="2400" i="1" dirty="0">
                        <a:solidFill>
                          <a:srgbClr val="000000"/>
                        </a:solidFill>
                        <a:latin typeface="Cambria Math"/>
                      </a:rPr>
                      <m:t>+</m:t>
                    </m:r>
                    <m:r>
                      <a:rPr lang="de-DE" sz="2400" i="1" dirty="0">
                        <a:solidFill>
                          <a:srgbClr val="000000"/>
                        </a:solidFill>
                        <a:latin typeface="Cambria Math"/>
                      </a:rPr>
                      <m:t>𝑑</m:t>
                    </m:r>
                    <m:r>
                      <a:rPr lang="de-DE" sz="2400" b="0" i="1" dirty="0" smtClean="0">
                        <a:solidFill>
                          <a:srgbClr val="000000"/>
                        </a:solidFill>
                        <a:latin typeface="Cambria Math"/>
                      </a:rPr>
                      <m:t> ⇒</m:t>
                    </m:r>
                    <m:sSup>
                      <m:sSupPr>
                        <m:ctrlPr>
                          <a:rPr lang="de-DE" sz="2400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b="0" i="1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𝑓</m:t>
                        </m:r>
                      </m:e>
                      <m:sup>
                        <m:r>
                          <a:rPr lang="de-DE" sz="2400" b="0" i="1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de-DE" sz="2400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b="0" i="1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sz="2400" b="0" i="1" dirty="0" smtClean="0">
                        <a:solidFill>
                          <a:srgbClr val="000000"/>
                        </a:solidFill>
                        <a:latin typeface="Cambria Math"/>
                      </a:rPr>
                      <m:t>=3</m:t>
                    </m:r>
                    <m:r>
                      <a:rPr lang="de-DE" sz="2400" b="0" i="1" dirty="0" smtClean="0">
                        <a:solidFill>
                          <a:srgbClr val="000000"/>
                        </a:solidFill>
                        <a:latin typeface="Cambria Math"/>
                      </a:rPr>
                      <m:t>𝑎</m:t>
                    </m:r>
                    <m:sSup>
                      <m:sSupPr>
                        <m:ctrlPr>
                          <a:rPr lang="de-DE" sz="2400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b="0" i="1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de-DE" sz="2400" b="0" i="1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de-DE" sz="2400" b="0" i="1" dirty="0" smtClean="0">
                        <a:solidFill>
                          <a:srgbClr val="000000"/>
                        </a:solidFill>
                        <a:latin typeface="Cambria Math"/>
                      </a:rPr>
                      <m:t>+2</m:t>
                    </m:r>
                    <m:r>
                      <a:rPr lang="de-DE" sz="2400" b="0" i="1" dirty="0" smtClean="0">
                        <a:solidFill>
                          <a:srgbClr val="000000"/>
                        </a:solidFill>
                        <a:latin typeface="Cambria Math"/>
                      </a:rPr>
                      <m:t>𝑏𝑥</m:t>
                    </m:r>
                    <m:r>
                      <a:rPr lang="de-DE" sz="2400" b="0" i="1" dirty="0" smtClean="0">
                        <a:solidFill>
                          <a:srgbClr val="000000"/>
                        </a:solidFill>
                        <a:latin typeface="Cambria Math"/>
                      </a:rPr>
                      <m:t>+</m:t>
                    </m:r>
                    <m:r>
                      <a:rPr lang="de-DE" sz="2400" b="0" i="1" dirty="0" smtClean="0">
                        <a:solidFill>
                          <a:srgbClr val="000000"/>
                        </a:solidFill>
                        <a:latin typeface="Cambria Math"/>
                      </a:rPr>
                      <m:t>𝑐</m:t>
                    </m:r>
                  </m:oMath>
                </a14:m>
                <a:r>
                  <a:rPr lang="de-DE" sz="2400" i="1" dirty="0" smtClean="0">
                    <a:solidFill>
                      <a:srgbClr val="000000"/>
                    </a:solidFill>
                    <a:latin typeface="Cambria Math"/>
                  </a:rPr>
                  <a:t> </a:t>
                </a:r>
              </a:p>
              <a:p>
                <a:pPr>
                  <a:buSzPct val="100000"/>
                  <a:buFont typeface="Arial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𝑓</m:t>
                    </m:r>
                  </m:oMath>
                </a14:m>
                <a:r>
                  <a:rPr lang="de-DE" sz="2400" dirty="0">
                    <a:solidFill>
                      <a:srgbClr val="000000"/>
                    </a:solidFill>
                  </a:rPr>
                  <a:t> </a:t>
                </a:r>
                <a:r>
                  <a:rPr lang="de-DE" sz="2400" dirty="0" smtClean="0">
                    <a:solidFill>
                      <a:srgbClr val="000000"/>
                    </a:solidFill>
                  </a:rPr>
                  <a:t>berührt </a:t>
                </a:r>
                <a:r>
                  <a:rPr lang="de-DE" sz="2400" dirty="0">
                    <a:solidFill>
                      <a:srgbClr val="000000"/>
                    </a:solidFill>
                  </a:rPr>
                  <a:t>die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𝑥</m:t>
                    </m:r>
                  </m:oMath>
                </a14:m>
                <a:r>
                  <a:rPr lang="de-DE" sz="2400" dirty="0">
                    <a:solidFill>
                      <a:srgbClr val="000000"/>
                    </a:solidFill>
                  </a:rPr>
                  <a:t>-Achse im </a:t>
                </a:r>
                <a:r>
                  <a:rPr lang="de-DE" sz="2400" dirty="0" smtClean="0">
                    <a:solidFill>
                      <a:srgbClr val="000000"/>
                    </a:solidFill>
                  </a:rPr>
                  <a:t>Ursprung, d.h.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(0|0)</m:t>
                    </m:r>
                  </m:oMath>
                </a14:m>
                <a:r>
                  <a:rPr lang="de-DE" sz="2400" dirty="0" smtClean="0">
                    <a:solidFill>
                      <a:srgbClr val="000000"/>
                    </a:solidFill>
                  </a:rPr>
                  <a:t> liegt auf dem Graphen von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𝑓</m:t>
                    </m:r>
                  </m:oMath>
                </a14:m>
                <a:r>
                  <a:rPr lang="de-DE" sz="2400" dirty="0" smtClean="0">
                    <a:solidFill>
                      <a:srgbClr val="000000"/>
                    </a:solidFill>
                  </a:rPr>
                  <a:t>, also gilt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𝑓</m:t>
                    </m:r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(0)=0</m:t>
                    </m:r>
                  </m:oMath>
                </a14:m>
                <a:r>
                  <a:rPr lang="de-DE" sz="2400" dirty="0" smtClean="0">
                    <a:solidFill>
                      <a:srgbClr val="000000"/>
                    </a:solidFill>
                  </a:rPr>
                  <a:t>, d.h.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𝑑</m:t>
                    </m:r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=0</m:t>
                    </m:r>
                  </m:oMath>
                </a14:m>
                <a:r>
                  <a:rPr lang="de-DE" sz="2400" dirty="0" smtClean="0">
                    <a:solidFill>
                      <a:srgbClr val="000000"/>
                    </a:solidFill>
                  </a:rPr>
                  <a:t>.</a:t>
                </a:r>
              </a:p>
              <a:p>
                <a:pPr>
                  <a:buSzPct val="100000"/>
                  <a:buFont typeface="Arial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de-DE" sz="2400" i="1" dirty="0">
                        <a:solidFill>
                          <a:srgbClr val="000000"/>
                        </a:solidFill>
                        <a:latin typeface="Cambria Math"/>
                      </a:rPr>
                      <m:t>𝑓</m:t>
                    </m:r>
                  </m:oMath>
                </a14:m>
                <a:r>
                  <a:rPr lang="de-DE" sz="2400" dirty="0">
                    <a:solidFill>
                      <a:srgbClr val="000000"/>
                    </a:solidFill>
                  </a:rPr>
                  <a:t> berührt die </a:t>
                </a:r>
                <a14:m>
                  <m:oMath xmlns:m="http://schemas.openxmlformats.org/officeDocument/2006/math">
                    <m:r>
                      <a:rPr lang="de-DE" sz="2400" i="1" dirty="0">
                        <a:solidFill>
                          <a:srgbClr val="000000"/>
                        </a:solidFill>
                        <a:latin typeface="Cambria Math"/>
                      </a:rPr>
                      <m:t>𝑥</m:t>
                    </m:r>
                  </m:oMath>
                </a14:m>
                <a:r>
                  <a:rPr lang="de-DE" sz="2400" dirty="0">
                    <a:solidFill>
                      <a:srgbClr val="000000"/>
                    </a:solidFill>
                  </a:rPr>
                  <a:t>-Achse im Ursprung, d.h. </a:t>
                </a:r>
                <a14:m>
                  <m:oMath xmlns:m="http://schemas.openxmlformats.org/officeDocument/2006/math">
                    <m:r>
                      <a:rPr lang="de-DE" sz="2400" b="0" i="1" dirty="0" smtClean="0">
                        <a:solidFill>
                          <a:srgbClr val="000000"/>
                        </a:solidFill>
                        <a:latin typeface="Cambria Math"/>
                      </a:rPr>
                      <m:t>𝑓</m:t>
                    </m:r>
                  </m:oMath>
                </a14:m>
                <a:r>
                  <a:rPr lang="de-DE" sz="2400" dirty="0">
                    <a:solidFill>
                      <a:srgbClr val="000000"/>
                    </a:solidFill>
                  </a:rPr>
                  <a:t> </a:t>
                </a:r>
                <a:r>
                  <a:rPr lang="de-DE" sz="2400" dirty="0" smtClean="0">
                    <a:solidFill>
                      <a:srgbClr val="000000"/>
                    </a:solidFill>
                  </a:rPr>
                  <a:t>hat im Ursprung eine waagrechte Tangente, </a:t>
                </a:r>
                <a:r>
                  <a:rPr lang="de-DE" sz="2400" dirty="0">
                    <a:solidFill>
                      <a:srgbClr val="000000"/>
                    </a:solidFill>
                  </a:rPr>
                  <a:t>also gilt </a:t>
                </a:r>
                <a14:m>
                  <m:oMath xmlns:m="http://schemas.openxmlformats.org/officeDocument/2006/math">
                    <m:r>
                      <a:rPr lang="de-DE" sz="2400" i="1" dirty="0">
                        <a:solidFill>
                          <a:srgbClr val="000000"/>
                        </a:solidFill>
                        <a:latin typeface="Cambria Math"/>
                      </a:rPr>
                      <m:t>𝑓</m:t>
                    </m:r>
                    <m:r>
                      <a:rPr lang="de-DE" sz="2400" b="0" i="1" dirty="0" smtClean="0">
                        <a:solidFill>
                          <a:srgbClr val="000000"/>
                        </a:solidFill>
                        <a:latin typeface="Cambria Math"/>
                      </a:rPr>
                      <m:t>′</m:t>
                    </m:r>
                    <m:r>
                      <a:rPr lang="de-DE" sz="2400" i="1" dirty="0">
                        <a:solidFill>
                          <a:srgbClr val="000000"/>
                        </a:solidFill>
                        <a:latin typeface="Cambria Math"/>
                      </a:rPr>
                      <m:t>(0)=0</m:t>
                    </m:r>
                  </m:oMath>
                </a14:m>
                <a:r>
                  <a:rPr lang="de-DE" sz="2400" dirty="0">
                    <a:solidFill>
                      <a:srgbClr val="000000"/>
                    </a:solidFill>
                  </a:rPr>
                  <a:t>, d.h. </a:t>
                </a:r>
                <a14:m>
                  <m:oMath xmlns:m="http://schemas.openxmlformats.org/officeDocument/2006/math">
                    <m:r>
                      <a:rPr lang="de-DE" sz="2400" b="0" i="1" dirty="0" smtClean="0">
                        <a:solidFill>
                          <a:srgbClr val="000000"/>
                        </a:solidFill>
                        <a:latin typeface="Cambria Math"/>
                      </a:rPr>
                      <m:t>𝑐</m:t>
                    </m:r>
                    <m:r>
                      <a:rPr lang="de-DE" sz="2400" i="1" dirty="0">
                        <a:solidFill>
                          <a:srgbClr val="000000"/>
                        </a:solidFill>
                        <a:latin typeface="Cambria Math"/>
                      </a:rPr>
                      <m:t>=0</m:t>
                    </m:r>
                  </m:oMath>
                </a14:m>
                <a:r>
                  <a:rPr lang="de-DE" sz="2400" dirty="0">
                    <a:solidFill>
                      <a:srgbClr val="000000"/>
                    </a:solidFill>
                  </a:rPr>
                  <a:t>.</a:t>
                </a:r>
              </a:p>
              <a:p>
                <a:pPr>
                  <a:buSzPct val="100000"/>
                  <a:buFont typeface="Arial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𝐻</m:t>
                    </m:r>
                    <m:d>
                      <m:dPr>
                        <m:ctrlPr>
                          <a:rPr lang="de-DE" sz="240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1</m:t>
                        </m:r>
                      </m:e>
                      <m:e>
                        <m:r>
                          <a:rPr lang="de-DE" sz="2400" i="1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1</m:t>
                        </m:r>
                      </m:e>
                    </m:d>
                  </m:oMath>
                </a14:m>
                <a:r>
                  <a:rPr lang="de-DE" sz="2400" dirty="0">
                    <a:solidFill>
                      <a:srgbClr val="000000"/>
                    </a:solidFill>
                  </a:rPr>
                  <a:t> ist ein </a:t>
                </a:r>
                <a:r>
                  <a:rPr lang="de-DE" sz="2400" dirty="0" smtClean="0">
                    <a:solidFill>
                      <a:srgbClr val="000000"/>
                    </a:solidFill>
                  </a:rPr>
                  <a:t>Hochpunkt, d.h. </a:t>
                </a:r>
                <a14:m>
                  <m:oMath xmlns:m="http://schemas.openxmlformats.org/officeDocument/2006/math">
                    <m:r>
                      <a:rPr lang="de-DE" sz="2400" i="1" dirty="0">
                        <a:solidFill>
                          <a:srgbClr val="000000"/>
                        </a:solidFill>
                        <a:latin typeface="Cambria Math"/>
                      </a:rPr>
                      <m:t>(</m:t>
                    </m:r>
                    <m:r>
                      <a:rPr lang="de-DE" sz="2400" b="0" i="1" dirty="0" smtClean="0">
                        <a:solidFill>
                          <a:srgbClr val="000000"/>
                        </a:solidFill>
                        <a:latin typeface="Cambria Math"/>
                      </a:rPr>
                      <m:t>1</m:t>
                    </m:r>
                    <m:r>
                      <a:rPr lang="de-DE" sz="2400" i="1" dirty="0">
                        <a:solidFill>
                          <a:srgbClr val="000000"/>
                        </a:solidFill>
                        <a:latin typeface="Cambria Math"/>
                      </a:rPr>
                      <m:t>|</m:t>
                    </m:r>
                    <m:r>
                      <a:rPr lang="de-DE" sz="2400" b="0" i="1" dirty="0" smtClean="0">
                        <a:solidFill>
                          <a:srgbClr val="000000"/>
                        </a:solidFill>
                        <a:latin typeface="Cambria Math"/>
                      </a:rPr>
                      <m:t>1</m:t>
                    </m:r>
                    <m:r>
                      <a:rPr lang="de-DE" sz="2400" i="1" dirty="0">
                        <a:solidFill>
                          <a:srgbClr val="000000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de-DE" sz="2400" dirty="0">
                    <a:solidFill>
                      <a:srgbClr val="000000"/>
                    </a:solidFill>
                  </a:rPr>
                  <a:t> liegt auf dem Graphen von </a:t>
                </a:r>
                <a14:m>
                  <m:oMath xmlns:m="http://schemas.openxmlformats.org/officeDocument/2006/math">
                    <m:r>
                      <a:rPr lang="de-DE" sz="2400" i="1" dirty="0">
                        <a:solidFill>
                          <a:srgbClr val="000000"/>
                        </a:solidFill>
                        <a:latin typeface="Cambria Math"/>
                      </a:rPr>
                      <m:t>𝑓</m:t>
                    </m:r>
                    <m:r>
                      <a:rPr lang="de-DE" sz="2400" b="0" i="1" dirty="0" smtClean="0">
                        <a:solidFill>
                          <a:srgbClr val="000000"/>
                        </a:solidFill>
                        <a:latin typeface="Cambria Math"/>
                      </a:rPr>
                      <m:t>(</m:t>
                    </m:r>
                    <m:r>
                      <a:rPr lang="de-DE" sz="2400" b="0" i="1" dirty="0" smtClean="0">
                        <a:solidFill>
                          <a:srgbClr val="000000"/>
                        </a:solidFill>
                        <a:latin typeface="Cambria Math"/>
                      </a:rPr>
                      <m:t>𝑥</m:t>
                    </m:r>
                    <m:r>
                      <a:rPr lang="de-DE" sz="2400" b="0" i="1" dirty="0" smtClean="0">
                        <a:solidFill>
                          <a:srgbClr val="000000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de-DE" sz="2400" dirty="0">
                    <a:solidFill>
                      <a:srgbClr val="000000"/>
                    </a:solidFill>
                  </a:rPr>
                  <a:t>, also gilt </a:t>
                </a:r>
                <a14:m>
                  <m:oMath xmlns:m="http://schemas.openxmlformats.org/officeDocument/2006/math">
                    <m:r>
                      <a:rPr lang="de-DE" sz="2400" i="1" dirty="0">
                        <a:solidFill>
                          <a:srgbClr val="000000"/>
                        </a:solidFill>
                        <a:latin typeface="Cambria Math"/>
                      </a:rPr>
                      <m:t>𝑓</m:t>
                    </m:r>
                    <m:r>
                      <a:rPr lang="de-DE" sz="2400" i="1" dirty="0">
                        <a:solidFill>
                          <a:srgbClr val="000000"/>
                        </a:solidFill>
                        <a:latin typeface="Cambria Math"/>
                      </a:rPr>
                      <m:t>(1)=1</m:t>
                    </m:r>
                  </m:oMath>
                </a14:m>
                <a:r>
                  <a:rPr lang="de-DE" sz="2400" dirty="0" smtClean="0">
                    <a:solidFill>
                      <a:srgbClr val="000000"/>
                    </a:solidFill>
                  </a:rPr>
                  <a:t> und damit </a:t>
                </a:r>
                <a14:m>
                  <m:oMath xmlns:m="http://schemas.openxmlformats.org/officeDocument/2006/math">
                    <m:r>
                      <a:rPr lang="de-DE" sz="2400" b="0" i="1" dirty="0" smtClean="0">
                        <a:solidFill>
                          <a:srgbClr val="000000"/>
                        </a:solidFill>
                        <a:latin typeface="Cambria Math"/>
                      </a:rPr>
                      <m:t>𝑎</m:t>
                    </m:r>
                    <m:r>
                      <a:rPr lang="de-DE" sz="2400" b="0" i="1" dirty="0" smtClean="0">
                        <a:solidFill>
                          <a:srgbClr val="000000"/>
                        </a:solidFill>
                        <a:latin typeface="Cambria Math"/>
                      </a:rPr>
                      <m:t>+</m:t>
                    </m:r>
                    <m:r>
                      <a:rPr lang="de-DE" sz="2400" b="0" i="1" dirty="0" smtClean="0">
                        <a:solidFill>
                          <a:srgbClr val="000000"/>
                        </a:solidFill>
                        <a:latin typeface="Cambria Math"/>
                      </a:rPr>
                      <m:t>𝑏</m:t>
                    </m:r>
                    <m:r>
                      <a:rPr lang="de-DE" sz="2400" b="0" i="1" dirty="0" smtClean="0">
                        <a:solidFill>
                          <a:srgbClr val="000000"/>
                        </a:solidFill>
                        <a:latin typeface="Cambria Math"/>
                      </a:rPr>
                      <m:t>+</m:t>
                    </m:r>
                    <m:r>
                      <a:rPr lang="de-DE" sz="2400" b="0" i="1" dirty="0" smtClean="0">
                        <a:solidFill>
                          <a:srgbClr val="000000"/>
                        </a:solidFill>
                        <a:latin typeface="Cambria Math"/>
                      </a:rPr>
                      <m:t>𝑐</m:t>
                    </m:r>
                    <m:r>
                      <a:rPr lang="de-DE" sz="2400" b="0" i="1" dirty="0" smtClean="0">
                        <a:solidFill>
                          <a:srgbClr val="000000"/>
                        </a:solidFill>
                        <a:latin typeface="Cambria Math"/>
                      </a:rPr>
                      <m:t>+</m:t>
                    </m:r>
                    <m:r>
                      <a:rPr lang="de-DE" sz="2400" b="0" i="1" dirty="0" smtClean="0">
                        <a:solidFill>
                          <a:srgbClr val="000000"/>
                        </a:solidFill>
                        <a:latin typeface="Cambria Math"/>
                      </a:rPr>
                      <m:t>𝑑</m:t>
                    </m:r>
                    <m:r>
                      <a:rPr lang="de-DE" sz="2400" i="1" dirty="0">
                        <a:solidFill>
                          <a:srgbClr val="000000"/>
                        </a:solidFill>
                        <a:latin typeface="Cambria Math"/>
                      </a:rPr>
                      <m:t>=</m:t>
                    </m:r>
                    <m:r>
                      <a:rPr lang="de-DE" sz="2400" b="0" i="1" dirty="0" smtClean="0">
                        <a:solidFill>
                          <a:srgbClr val="000000"/>
                        </a:solidFill>
                        <a:latin typeface="Cambria Math"/>
                      </a:rPr>
                      <m:t>1</m:t>
                    </m:r>
                  </m:oMath>
                </a14:m>
                <a:r>
                  <a:rPr lang="de-DE" sz="2400" dirty="0" smtClean="0">
                    <a:solidFill>
                      <a:srgbClr val="000000"/>
                    </a:solidFill>
                  </a:rPr>
                  <a:t>. Wegen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𝑐</m:t>
                    </m:r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=0</m:t>
                    </m:r>
                  </m:oMath>
                </a14:m>
                <a:r>
                  <a:rPr lang="de-DE" sz="2400" dirty="0" smtClean="0">
                    <a:solidFill>
                      <a:srgbClr val="000000"/>
                    </a:solidFill>
                  </a:rPr>
                  <a:t> und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𝑑</m:t>
                    </m:r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=0</m:t>
                    </m:r>
                  </m:oMath>
                </a14:m>
                <a:r>
                  <a:rPr lang="de-DE" sz="2400" dirty="0" smtClean="0">
                    <a:solidFill>
                      <a:srgbClr val="000000"/>
                    </a:solidFill>
                  </a:rPr>
                  <a:t> folgt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𝑎</m:t>
                    </m:r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+</m:t>
                    </m:r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𝑏</m:t>
                    </m:r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=1</m:t>
                    </m:r>
                  </m:oMath>
                </a14:m>
                <a:r>
                  <a:rPr lang="de-DE" sz="2400" dirty="0" smtClean="0">
                    <a:solidFill>
                      <a:srgbClr val="000000"/>
                    </a:solidFill>
                  </a:rPr>
                  <a:t>.</a:t>
                </a:r>
              </a:p>
              <a:p>
                <a:pPr>
                  <a:buSzPct val="100000"/>
                  <a:buFont typeface="Arial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de-DE" sz="2400" i="1" dirty="0">
                        <a:solidFill>
                          <a:srgbClr val="000000"/>
                        </a:solidFill>
                        <a:latin typeface="Cambria Math"/>
                      </a:rPr>
                      <m:t>𝐻</m:t>
                    </m:r>
                    <m:d>
                      <m:dPr>
                        <m:ctrlPr>
                          <a:rPr lang="de-DE" sz="24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1</m:t>
                        </m:r>
                      </m:e>
                      <m:e>
                        <m:r>
                          <a:rPr lang="de-DE" sz="2400" i="1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1</m:t>
                        </m:r>
                      </m:e>
                    </m:d>
                  </m:oMath>
                </a14:m>
                <a:r>
                  <a:rPr lang="de-DE" sz="2400" dirty="0">
                    <a:solidFill>
                      <a:srgbClr val="000000"/>
                    </a:solidFill>
                  </a:rPr>
                  <a:t> ist ein Hochpunkt, d.h.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𝑓</m:t>
                    </m:r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(</m:t>
                    </m:r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𝑥</m:t>
                    </m:r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de-DE" sz="2400" dirty="0" smtClean="0">
                    <a:solidFill>
                      <a:srgbClr val="000000"/>
                    </a:solidFill>
                  </a:rPr>
                  <a:t> hat im Punkt </a:t>
                </a:r>
                <a14:m>
                  <m:oMath xmlns:m="http://schemas.openxmlformats.org/officeDocument/2006/math">
                    <m:r>
                      <a:rPr lang="de-DE" sz="2400" i="1" dirty="0">
                        <a:solidFill>
                          <a:srgbClr val="000000"/>
                        </a:solidFill>
                        <a:latin typeface="Cambria Math"/>
                      </a:rPr>
                      <m:t>(1|1)</m:t>
                    </m:r>
                  </m:oMath>
                </a14:m>
                <a:r>
                  <a:rPr lang="de-DE" sz="2400" dirty="0">
                    <a:solidFill>
                      <a:srgbClr val="000000"/>
                    </a:solidFill>
                  </a:rPr>
                  <a:t> </a:t>
                </a:r>
                <a:r>
                  <a:rPr lang="de-DE" sz="2400" dirty="0" smtClean="0">
                    <a:solidFill>
                      <a:srgbClr val="000000"/>
                    </a:solidFill>
                  </a:rPr>
                  <a:t>eine waagrechte Tangente, also gilt </a:t>
                </a:r>
                <a14:m>
                  <m:oMath xmlns:m="http://schemas.openxmlformats.org/officeDocument/2006/math">
                    <m:r>
                      <a:rPr lang="de-DE" sz="2400" i="1" dirty="0">
                        <a:solidFill>
                          <a:srgbClr val="000000"/>
                        </a:solidFill>
                        <a:latin typeface="Cambria Math"/>
                      </a:rPr>
                      <m:t>𝑓</m:t>
                    </m:r>
                    <m:r>
                      <a:rPr lang="de-DE" sz="2400" b="0" i="1" dirty="0" smtClean="0">
                        <a:solidFill>
                          <a:srgbClr val="000000"/>
                        </a:solidFill>
                        <a:latin typeface="Cambria Math"/>
                      </a:rPr>
                      <m:t>′</m:t>
                    </m:r>
                    <m:r>
                      <a:rPr lang="de-DE" sz="2400" i="1" dirty="0">
                        <a:solidFill>
                          <a:srgbClr val="000000"/>
                        </a:solidFill>
                        <a:latin typeface="Cambria Math"/>
                      </a:rPr>
                      <m:t>(1)=</m:t>
                    </m:r>
                    <m:r>
                      <a:rPr lang="de-DE" sz="2400" b="0" i="1" dirty="0" smtClean="0">
                        <a:solidFill>
                          <a:srgbClr val="000000"/>
                        </a:solidFill>
                        <a:latin typeface="Cambria Math"/>
                      </a:rPr>
                      <m:t>0</m:t>
                    </m:r>
                  </m:oMath>
                </a14:m>
                <a:r>
                  <a:rPr lang="de-DE" sz="2400" dirty="0">
                    <a:solidFill>
                      <a:srgbClr val="000000"/>
                    </a:solidFill>
                  </a:rPr>
                  <a:t> und damit </a:t>
                </a:r>
                <a14:m>
                  <m:oMath xmlns:m="http://schemas.openxmlformats.org/officeDocument/2006/math">
                    <m:r>
                      <a:rPr lang="de-DE" sz="2400" b="0" i="0" dirty="0" smtClean="0">
                        <a:solidFill>
                          <a:srgbClr val="000000"/>
                        </a:solidFill>
                        <a:latin typeface="Cambria Math"/>
                      </a:rPr>
                      <m:t>3</m:t>
                    </m:r>
                    <m:r>
                      <a:rPr lang="de-DE" sz="2400" i="1" dirty="0">
                        <a:solidFill>
                          <a:srgbClr val="000000"/>
                        </a:solidFill>
                        <a:latin typeface="Cambria Math"/>
                      </a:rPr>
                      <m:t>𝑎</m:t>
                    </m:r>
                    <m:r>
                      <a:rPr lang="de-DE" sz="2400" i="1" dirty="0">
                        <a:solidFill>
                          <a:srgbClr val="000000"/>
                        </a:solidFill>
                        <a:latin typeface="Cambria Math"/>
                      </a:rPr>
                      <m:t>+2</m:t>
                    </m:r>
                    <m:r>
                      <a:rPr lang="de-DE" sz="2400" i="1" dirty="0">
                        <a:solidFill>
                          <a:srgbClr val="000000"/>
                        </a:solidFill>
                        <a:latin typeface="Cambria Math"/>
                      </a:rPr>
                      <m:t>𝑏</m:t>
                    </m:r>
                    <m:r>
                      <a:rPr lang="de-DE" sz="2400" i="1" dirty="0">
                        <a:solidFill>
                          <a:srgbClr val="000000"/>
                        </a:solidFill>
                        <a:latin typeface="Cambria Math"/>
                      </a:rPr>
                      <m:t>+</m:t>
                    </m:r>
                    <m:r>
                      <a:rPr lang="de-DE" sz="2400" i="1" dirty="0">
                        <a:solidFill>
                          <a:srgbClr val="000000"/>
                        </a:solidFill>
                        <a:latin typeface="Cambria Math"/>
                      </a:rPr>
                      <m:t>𝑐</m:t>
                    </m:r>
                    <m:r>
                      <a:rPr lang="de-DE" sz="2400" i="1" dirty="0">
                        <a:solidFill>
                          <a:srgbClr val="000000"/>
                        </a:solidFill>
                        <a:latin typeface="Cambria Math"/>
                      </a:rPr>
                      <m:t>=0</m:t>
                    </m:r>
                  </m:oMath>
                </a14:m>
                <a:r>
                  <a:rPr lang="de-DE" sz="2400" dirty="0">
                    <a:solidFill>
                      <a:srgbClr val="000000"/>
                    </a:solidFill>
                  </a:rPr>
                  <a:t>. Wegen </a:t>
                </a:r>
                <a14:m>
                  <m:oMath xmlns:m="http://schemas.openxmlformats.org/officeDocument/2006/math">
                    <m:r>
                      <a:rPr lang="de-DE" sz="2400" i="1" dirty="0">
                        <a:solidFill>
                          <a:srgbClr val="000000"/>
                        </a:solidFill>
                        <a:latin typeface="Cambria Math"/>
                      </a:rPr>
                      <m:t>𝑐</m:t>
                    </m:r>
                    <m:r>
                      <a:rPr lang="de-DE" sz="2400" i="1" dirty="0">
                        <a:solidFill>
                          <a:srgbClr val="000000"/>
                        </a:solidFill>
                        <a:latin typeface="Cambria Math"/>
                      </a:rPr>
                      <m:t>=0</m:t>
                    </m:r>
                  </m:oMath>
                </a14:m>
                <a:r>
                  <a:rPr lang="de-DE" sz="2400" dirty="0">
                    <a:solidFill>
                      <a:srgbClr val="000000"/>
                    </a:solidFill>
                  </a:rPr>
                  <a:t> </a:t>
                </a:r>
                <a:r>
                  <a:rPr lang="de-DE" sz="2400" dirty="0" smtClean="0">
                    <a:solidFill>
                      <a:srgbClr val="000000"/>
                    </a:solidFill>
                  </a:rPr>
                  <a:t>folgt </a:t>
                </a:r>
                <a14:m>
                  <m:oMath xmlns:m="http://schemas.openxmlformats.org/officeDocument/2006/math">
                    <m:r>
                      <a:rPr lang="de-DE" sz="2400" b="0" i="0" dirty="0" smtClean="0">
                        <a:solidFill>
                          <a:srgbClr val="000000"/>
                        </a:solidFill>
                        <a:latin typeface="Cambria Math"/>
                      </a:rPr>
                      <m:t>3</m:t>
                    </m:r>
                    <m:r>
                      <a:rPr lang="de-DE" sz="2400" i="1" dirty="0">
                        <a:solidFill>
                          <a:srgbClr val="000000"/>
                        </a:solidFill>
                        <a:latin typeface="Cambria Math"/>
                      </a:rPr>
                      <m:t>𝑎</m:t>
                    </m:r>
                    <m:r>
                      <a:rPr lang="de-DE" sz="2400" i="1" dirty="0">
                        <a:solidFill>
                          <a:srgbClr val="000000"/>
                        </a:solidFill>
                        <a:latin typeface="Cambria Math"/>
                      </a:rPr>
                      <m:t>+2</m:t>
                    </m:r>
                    <m:r>
                      <a:rPr lang="de-DE" sz="2400" i="1" dirty="0">
                        <a:solidFill>
                          <a:srgbClr val="000000"/>
                        </a:solidFill>
                        <a:latin typeface="Cambria Math"/>
                      </a:rPr>
                      <m:t>𝑏</m:t>
                    </m:r>
                    <m:r>
                      <a:rPr lang="de-DE" sz="2400" i="1" dirty="0">
                        <a:solidFill>
                          <a:srgbClr val="000000"/>
                        </a:solidFill>
                        <a:latin typeface="Cambria Math"/>
                      </a:rPr>
                      <m:t>=0</m:t>
                    </m:r>
                  </m:oMath>
                </a14:m>
                <a:r>
                  <a:rPr lang="de-DE" sz="2400" dirty="0" smtClean="0">
                    <a:solidFill>
                      <a:srgbClr val="000000"/>
                    </a:solidFill>
                  </a:rPr>
                  <a:t>.</a:t>
                </a:r>
                <a:endParaRPr lang="de-DE" sz="240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3" name="Inhaltsplatzhalt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1047" b="-244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Gerade Verbindung 4"/>
          <p:cNvCxnSpPr/>
          <p:nvPr/>
        </p:nvCxnSpPr>
        <p:spPr>
          <a:xfrm>
            <a:off x="5868144" y="2852936"/>
            <a:ext cx="792088" cy="0"/>
          </a:xfrm>
          <a:prstGeom prst="line">
            <a:avLst/>
          </a:prstGeom>
          <a:ln w="2857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6"/>
          <p:cNvCxnSpPr/>
          <p:nvPr/>
        </p:nvCxnSpPr>
        <p:spPr>
          <a:xfrm>
            <a:off x="7308304" y="3645024"/>
            <a:ext cx="792088" cy="0"/>
          </a:xfrm>
          <a:prstGeom prst="line">
            <a:avLst/>
          </a:prstGeom>
          <a:ln w="2857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/>
          <p:cNvCxnSpPr/>
          <p:nvPr/>
        </p:nvCxnSpPr>
        <p:spPr>
          <a:xfrm>
            <a:off x="4716016" y="4869160"/>
            <a:ext cx="1296144" cy="0"/>
          </a:xfrm>
          <a:prstGeom prst="line">
            <a:avLst/>
          </a:prstGeom>
          <a:ln w="2857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9"/>
          <p:cNvCxnSpPr/>
          <p:nvPr/>
        </p:nvCxnSpPr>
        <p:spPr>
          <a:xfrm>
            <a:off x="5004048" y="6021288"/>
            <a:ext cx="1575792" cy="0"/>
          </a:xfrm>
          <a:prstGeom prst="line">
            <a:avLst/>
          </a:prstGeom>
          <a:ln w="2857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0800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Lösung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SzPct val="100000"/>
                  <a:buNone/>
                </a:pPr>
                <a:r>
                  <a:rPr lang="de-DE" sz="2400" dirty="0" smtClean="0">
                    <a:solidFill>
                      <a:srgbClr val="000000"/>
                    </a:solidFill>
                  </a:rPr>
                  <a:t>Nun muss nur noch das folgende LGS gelöst werden:</a:t>
                </a:r>
              </a:p>
              <a:p>
                <a:pPr marL="0" indent="0">
                  <a:buSzPct val="100000"/>
                  <a:buNone/>
                </a:pPr>
                <a14:m>
                  <m:oMath xmlns:m="http://schemas.openxmlformats.org/officeDocument/2006/math">
                    <m:r>
                      <a:rPr lang="de-DE" sz="2400" b="0" i="1" dirty="0" smtClean="0">
                        <a:solidFill>
                          <a:srgbClr val="000000"/>
                        </a:solidFill>
                        <a:latin typeface="Cambria Math"/>
                      </a:rPr>
                      <m:t>𝐼</m:t>
                    </m:r>
                    <m:r>
                      <a:rPr lang="de-DE" sz="2400" b="0" i="0" dirty="0" smtClean="0">
                        <a:solidFill>
                          <a:srgbClr val="000000"/>
                        </a:solidFill>
                        <a:latin typeface="Cambria Math"/>
                      </a:rPr>
                      <m:t>. </m:t>
                    </m:r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𝑎</m:t>
                    </m:r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+</m:t>
                    </m:r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𝑏</m:t>
                    </m:r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=1</m:t>
                    </m:r>
                  </m:oMath>
                </a14:m>
                <a:r>
                  <a:rPr lang="de-DE" sz="2400" dirty="0" smtClean="0">
                    <a:solidFill>
                      <a:srgbClr val="000000"/>
                    </a:solidFill>
                  </a:rPr>
                  <a:t> und </a:t>
                </a:r>
                <a14:m>
                  <m:oMath xmlns:m="http://schemas.openxmlformats.org/officeDocument/2006/math">
                    <m:r>
                      <a:rPr lang="de-DE" sz="2400" b="0" i="1" dirty="0" smtClean="0">
                        <a:solidFill>
                          <a:srgbClr val="000000"/>
                        </a:solidFill>
                        <a:latin typeface="Cambria Math"/>
                      </a:rPr>
                      <m:t>𝐼𝐼</m:t>
                    </m:r>
                    <m:r>
                      <a:rPr lang="de-DE" sz="2400" b="0" i="0" dirty="0" smtClean="0">
                        <a:solidFill>
                          <a:srgbClr val="000000"/>
                        </a:solidFill>
                        <a:latin typeface="Cambria Math"/>
                      </a:rPr>
                      <m:t>. 3</m:t>
                    </m:r>
                    <m:r>
                      <a:rPr lang="de-DE" sz="2400" i="1" dirty="0">
                        <a:solidFill>
                          <a:srgbClr val="000000"/>
                        </a:solidFill>
                        <a:latin typeface="Cambria Math"/>
                      </a:rPr>
                      <m:t>𝑎</m:t>
                    </m:r>
                    <m:r>
                      <a:rPr lang="de-DE" sz="2400" i="1" dirty="0">
                        <a:solidFill>
                          <a:srgbClr val="000000"/>
                        </a:solidFill>
                        <a:latin typeface="Cambria Math"/>
                      </a:rPr>
                      <m:t>+2</m:t>
                    </m:r>
                    <m:r>
                      <a:rPr lang="de-DE" sz="2400" i="1" dirty="0">
                        <a:solidFill>
                          <a:srgbClr val="000000"/>
                        </a:solidFill>
                        <a:latin typeface="Cambria Math"/>
                      </a:rPr>
                      <m:t>𝑏</m:t>
                    </m:r>
                    <m:r>
                      <a:rPr lang="de-DE" sz="2400" i="1" dirty="0">
                        <a:solidFill>
                          <a:srgbClr val="000000"/>
                        </a:solidFill>
                        <a:latin typeface="Cambria Math"/>
                      </a:rPr>
                      <m:t>=0</m:t>
                    </m:r>
                  </m:oMath>
                </a14:m>
                <a:r>
                  <a:rPr lang="de-DE" sz="2400" dirty="0" smtClean="0">
                    <a:solidFill>
                      <a:srgbClr val="000000"/>
                    </a:solidFill>
                  </a:rPr>
                  <a:t>.</a:t>
                </a:r>
              </a:p>
              <a:p>
                <a:pPr marL="0" indent="0">
                  <a:buSzPct val="100000"/>
                  <a:buNone/>
                </a:pPr>
                <a:r>
                  <a:rPr lang="de-DE" sz="2400" dirty="0" smtClean="0">
                    <a:solidFill>
                      <a:srgbClr val="000000"/>
                    </a:solidFill>
                  </a:rPr>
                  <a:t>Aus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𝐼</m:t>
                    </m:r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.</m:t>
                    </m:r>
                  </m:oMath>
                </a14:m>
                <a:r>
                  <a:rPr lang="de-DE" sz="2400" dirty="0" smtClean="0">
                    <a:solidFill>
                      <a:srgbClr val="000000"/>
                    </a:solidFill>
                  </a:rPr>
                  <a:t> erhält man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𝑎</m:t>
                    </m:r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=1−</m:t>
                    </m:r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𝑏</m:t>
                    </m:r>
                  </m:oMath>
                </a14:m>
                <a:r>
                  <a:rPr lang="de-DE" sz="2400" dirty="0" smtClean="0">
                    <a:solidFill>
                      <a:srgbClr val="000000"/>
                    </a:solidFill>
                  </a:rPr>
                  <a:t>. Einsetzen in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𝐼𝐼</m:t>
                    </m:r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.</m:t>
                    </m:r>
                  </m:oMath>
                </a14:m>
                <a:r>
                  <a:rPr lang="de-DE" sz="2400" dirty="0" smtClean="0">
                    <a:solidFill>
                      <a:srgbClr val="000000"/>
                    </a:solidFill>
                  </a:rPr>
                  <a:t> liefert </a:t>
                </a:r>
                <a:br>
                  <a:rPr lang="de-DE" sz="2400" dirty="0" smtClean="0">
                    <a:solidFill>
                      <a:srgbClr val="000000"/>
                    </a:solidFill>
                  </a:rPr>
                </a:br>
                <a14:m>
                  <m:oMath xmlns:m="http://schemas.openxmlformats.org/officeDocument/2006/math"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3</m:t>
                    </m:r>
                    <m:r>
                      <a:rPr lang="de-DE" sz="2400" b="0" i="1" dirty="0" smtClean="0">
                        <a:solidFill>
                          <a:srgbClr val="000000"/>
                        </a:solidFill>
                        <a:latin typeface="Cambria Math"/>
                      </a:rPr>
                      <m:t>⋅</m:t>
                    </m:r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(1−</m:t>
                    </m:r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𝑏</m:t>
                    </m:r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)+2</m:t>
                    </m:r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𝑏</m:t>
                    </m:r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=0</m:t>
                    </m:r>
                  </m:oMath>
                </a14:m>
                <a:r>
                  <a:rPr lang="de-DE" sz="2400" dirty="0" smtClean="0">
                    <a:solidFill>
                      <a:srgbClr val="000000"/>
                    </a:solidFill>
                  </a:rPr>
                  <a:t> also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3−</m:t>
                    </m:r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𝑏</m:t>
                    </m:r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=0</m:t>
                    </m:r>
                  </m:oMath>
                </a14:m>
                <a:r>
                  <a:rPr lang="de-DE" sz="2400" dirty="0" smtClean="0">
                    <a:solidFill>
                      <a:srgbClr val="000000"/>
                    </a:solidFill>
                  </a:rPr>
                  <a:t> und damit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𝑏</m:t>
                    </m:r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=3</m:t>
                    </m:r>
                  </m:oMath>
                </a14:m>
                <a:r>
                  <a:rPr lang="de-DE" sz="2400" dirty="0" smtClean="0">
                    <a:solidFill>
                      <a:srgbClr val="000000"/>
                    </a:solidFill>
                  </a:rPr>
                  <a:t> und weiter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𝑎</m:t>
                    </m:r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=−2</m:t>
                    </m:r>
                  </m:oMath>
                </a14:m>
                <a:r>
                  <a:rPr lang="de-DE" sz="2400" dirty="0" smtClean="0">
                    <a:solidFill>
                      <a:srgbClr val="000000"/>
                    </a:solidFill>
                  </a:rPr>
                  <a:t>.</a:t>
                </a:r>
              </a:p>
              <a:p>
                <a:pPr marL="0" indent="0">
                  <a:buSzPct val="100000"/>
                  <a:buNone/>
                </a:pPr>
                <a:r>
                  <a:rPr lang="de-DE" sz="2400" dirty="0" smtClean="0">
                    <a:solidFill>
                      <a:srgbClr val="000000"/>
                    </a:solidFill>
                  </a:rPr>
                  <a:t>Inzwischen haben wir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𝑎</m:t>
                    </m:r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=−2</m:t>
                    </m:r>
                  </m:oMath>
                </a14:m>
                <a:r>
                  <a:rPr lang="de-DE" sz="2400" dirty="0" smtClean="0">
                    <a:solidFill>
                      <a:srgbClr val="000000"/>
                    </a:solidFill>
                  </a:rPr>
                  <a:t>,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𝑏</m:t>
                    </m:r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=3</m:t>
                    </m:r>
                  </m:oMath>
                </a14:m>
                <a:r>
                  <a:rPr lang="de-DE" sz="2400" dirty="0" smtClean="0">
                    <a:solidFill>
                      <a:srgbClr val="000000"/>
                    </a:solidFill>
                  </a:rPr>
                  <a:t>,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𝑐</m:t>
                    </m:r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=0</m:t>
                    </m:r>
                  </m:oMath>
                </a14:m>
                <a:r>
                  <a:rPr lang="de-DE" sz="2400" dirty="0" smtClean="0">
                    <a:solidFill>
                      <a:srgbClr val="000000"/>
                    </a:solidFill>
                  </a:rPr>
                  <a:t> und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𝑑</m:t>
                    </m:r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=0</m:t>
                    </m:r>
                  </m:oMath>
                </a14:m>
                <a:r>
                  <a:rPr lang="de-DE" sz="2400" dirty="0" smtClean="0">
                    <a:solidFill>
                      <a:srgbClr val="000000"/>
                    </a:solidFill>
                  </a:rPr>
                  <a:t>.</a:t>
                </a:r>
              </a:p>
              <a:p>
                <a:pPr marL="0" indent="0">
                  <a:buSzPct val="100000"/>
                  <a:buNone/>
                </a:pPr>
                <a:endParaRPr lang="de-DE" sz="800" dirty="0">
                  <a:solidFill>
                    <a:srgbClr val="000000"/>
                  </a:solidFill>
                </a:endParaRPr>
              </a:p>
              <a:p>
                <a:pPr marL="0" indent="0">
                  <a:buSzPct val="100000"/>
                  <a:buNone/>
                </a:pPr>
                <a:r>
                  <a:rPr lang="de-DE" sz="2400" b="1" dirty="0" smtClean="0">
                    <a:solidFill>
                      <a:srgbClr val="0000FF"/>
                    </a:solidFill>
                  </a:rPr>
                  <a:t>Ergebnis:</a:t>
                </a:r>
                <a:r>
                  <a:rPr lang="de-DE" sz="2400" dirty="0" smtClean="0">
                    <a:solidFill>
                      <a:srgbClr val="000000"/>
                    </a:solidFill>
                  </a:rPr>
                  <a:t> </a:t>
                </a:r>
              </a:p>
              <a:p>
                <a:pPr marL="0" indent="0">
                  <a:buSzPct val="100000"/>
                  <a:buNone/>
                </a:pPr>
                <a:r>
                  <a:rPr lang="de-DE" sz="2400" dirty="0" smtClean="0">
                    <a:solidFill>
                      <a:srgbClr val="000000"/>
                    </a:solidFill>
                  </a:rPr>
                  <a:t>Der gesuchte Funktionsterm lautet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𝑓</m:t>
                    </m:r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(</m:t>
                    </m:r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𝑥</m:t>
                    </m:r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)=−2</m:t>
                    </m:r>
                    <m:sSup>
                      <m:sSupPr>
                        <m:ctrlPr>
                          <a:rPr lang="de-DE" sz="240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i="1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de-DE" sz="2400" i="1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+3</m:t>
                    </m:r>
                    <m:sSup>
                      <m:sSupPr>
                        <m:ctrlPr>
                          <a:rPr lang="de-DE" sz="240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i="1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de-DE" sz="2400" i="1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de-DE" sz="2400" dirty="0" smtClean="0">
                    <a:solidFill>
                      <a:srgbClr val="000000"/>
                    </a:solidFill>
                  </a:rPr>
                  <a:t>. </a:t>
                </a:r>
                <a:endParaRPr lang="de-DE" sz="240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3" name="Inhaltsplatzhalt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1197" t="-108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Gerade Verbindung 7"/>
          <p:cNvCxnSpPr/>
          <p:nvPr/>
        </p:nvCxnSpPr>
        <p:spPr>
          <a:xfrm>
            <a:off x="5076056" y="5301208"/>
            <a:ext cx="2592288" cy="0"/>
          </a:xfrm>
          <a:prstGeom prst="line">
            <a:avLst/>
          </a:prstGeom>
          <a:ln w="2857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0942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Pflichtteil </a:t>
            </a:r>
            <a:r>
              <a:rPr lang="de-DE" dirty="0" smtClean="0"/>
              <a:t>2015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Inhaltsplatzhalter 4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400" b="1" dirty="0">
                    <a:solidFill>
                      <a:srgbClr val="000000"/>
                    </a:solidFill>
                    <a:latin typeface="Calibri" pitchFamily="34" charset="0"/>
                    <a:ea typeface="F52"/>
                    <a:cs typeface="Calibri" pitchFamily="34" charset="0"/>
                  </a:rPr>
                  <a:t>Aufgabe 4:</a:t>
                </a:r>
                <a:endParaRPr lang="de-DE" sz="2400" dirty="0">
                  <a:latin typeface="Calibri" pitchFamily="34" charset="0"/>
                  <a:cs typeface="Calibri" pitchFamily="34" charset="0"/>
                </a:endParaRPr>
              </a:p>
              <a:p>
                <a:pPr marL="0" indent="0">
                  <a:buNone/>
                </a:pPr>
                <a:r>
                  <a:rPr lang="de-DE" sz="2400" dirty="0"/>
                  <a:t>Der Graph einer ganzrationalen Funktionen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𝑓</m:t>
                    </m:r>
                  </m:oMath>
                </a14:m>
                <a:r>
                  <a:rPr lang="de-DE" sz="2400" dirty="0"/>
                  <a:t>dritten Grades hat im Ursprung einen Hochpunkt und an der Stelle </a:t>
                </a:r>
                <a14:m>
                  <m:oMath xmlns:m="http://schemas.openxmlformats.org/officeDocument/2006/math">
                    <m:r>
                      <a:rPr lang="de-DE" sz="2400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2400" i="1" dirty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de-DE" sz="2400" dirty="0"/>
                  <a:t> die Tangente mit der Gleichung </a:t>
                </a:r>
                <a14:m>
                  <m:oMath xmlns:m="http://schemas.openxmlformats.org/officeDocument/2006/math">
                    <m:r>
                      <a:rPr lang="de-DE" sz="2400" i="1" dirty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de-DE" sz="2400" i="1" dirty="0">
                        <a:latin typeface="Cambria Math" panose="02040503050406030204" pitchFamily="18" charset="0"/>
                      </a:rPr>
                      <m:t>=4</m:t>
                    </m:r>
                    <m:r>
                      <a:rPr lang="de-DE" sz="2400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2400" i="1" dirty="0">
                        <a:latin typeface="Cambria Math" panose="02040503050406030204" pitchFamily="18" charset="0"/>
                      </a:rPr>
                      <m:t>−12</m:t>
                    </m:r>
                  </m:oMath>
                </a14:m>
                <a:r>
                  <a:rPr lang="de-DE" sz="2400" dirty="0"/>
                  <a:t>.</a:t>
                </a:r>
              </a:p>
              <a:p>
                <a:pPr marL="0" indent="0">
                  <a:buNone/>
                </a:pPr>
                <a:r>
                  <a:rPr lang="de-DE" sz="2400" dirty="0"/>
                  <a:t>Bestimmen Sie eine Funktionsgleichung von </a:t>
                </a:r>
                <a14:m>
                  <m:oMath xmlns:m="http://schemas.openxmlformats.org/officeDocument/2006/math">
                    <m:r>
                      <a:rPr lang="de-DE" sz="2400" i="1" dirty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de-DE" sz="2400" dirty="0"/>
                  <a:t>.</a:t>
                </a:r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400" dirty="0"/>
                  <a:t>							</a:t>
                </a:r>
                <a:r>
                  <a:rPr lang="de-DE" sz="2400" dirty="0" smtClean="0"/>
                  <a:t>           (</a:t>
                </a:r>
                <a:r>
                  <a:rPr lang="de-DE" sz="2400" dirty="0"/>
                  <a:t>4 VP)</a:t>
                </a:r>
              </a:p>
              <a:p>
                <a:pPr marL="0" indent="0">
                  <a:buNone/>
                </a:pPr>
                <a:endParaRPr lang="de-DE" sz="2400" b="1" dirty="0">
                  <a:solidFill>
                    <a:srgbClr val="FF0000"/>
                  </a:solidFill>
                  <a:latin typeface="Calibri" pitchFamily="34" charset="0"/>
                  <a:ea typeface="F52"/>
                  <a:cs typeface="Calibri" pitchFamily="34" charset="0"/>
                </a:endParaRPr>
              </a:p>
            </p:txBody>
          </p:sp>
        </mc:Choice>
        <mc:Fallback xmlns="">
          <p:sp>
            <p:nvSpPr>
              <p:cNvPr id="5" name="Inhaltsplatzhalt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197" t="-1085" r="-52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05410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PT 2015 – Lösung Aufgabe 4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Inhaltsplatzhalter 4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200" dirty="0" smtClean="0">
                    <a:latin typeface="Calibri" pitchFamily="34" charset="0"/>
                    <a:cs typeface="Calibri" pitchFamily="34" charset="0"/>
                  </a:rPr>
                  <a:t>Eine </a:t>
                </a:r>
                <a:r>
                  <a:rPr lang="de-DE" sz="2200" dirty="0">
                    <a:latin typeface="Calibri" pitchFamily="34" charset="0"/>
                    <a:cs typeface="Calibri" pitchFamily="34" charset="0"/>
                  </a:rPr>
                  <a:t>ganzrationale Funktion dritten Grades hat die allgemeine Form:</a:t>
                </a:r>
              </a:p>
              <a:p>
                <a:pPr marL="0" indent="0">
                  <a:buNone/>
                </a:pPr>
                <a:endParaRPr lang="de-DE" sz="800" dirty="0">
                  <a:latin typeface="Calibri" pitchFamily="34" charset="0"/>
                  <a:cs typeface="Calibri" pitchFamily="34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200" i="1" dirty="0">
                          <a:latin typeface="Cambria Math" panose="02040503050406030204" pitchFamily="18" charset="0"/>
                          <a:cs typeface="Calibri" pitchFamily="34" charset="0"/>
                        </a:rPr>
                        <m:t>𝑓</m:t>
                      </m:r>
                      <m:d>
                        <m:dPr>
                          <m:ctrlPr>
                            <a:rPr lang="de-DE" sz="2200" i="1" dirty="0">
                              <a:latin typeface="Cambria Math" panose="02040503050406030204" pitchFamily="18" charset="0"/>
                              <a:cs typeface="Calibri" pitchFamily="34" charset="0"/>
                            </a:rPr>
                          </m:ctrlPr>
                        </m:dPr>
                        <m:e>
                          <m:r>
                            <a:rPr lang="de-DE" sz="2200" i="1" dirty="0">
                              <a:latin typeface="Cambria Math" panose="02040503050406030204" pitchFamily="18" charset="0"/>
                              <a:cs typeface="Calibri" pitchFamily="34" charset="0"/>
                            </a:rPr>
                            <m:t>𝑥</m:t>
                          </m:r>
                        </m:e>
                      </m:d>
                      <m:r>
                        <a:rPr lang="de-DE" sz="2200" i="1" dirty="0">
                          <a:latin typeface="Cambria Math" panose="02040503050406030204" pitchFamily="18" charset="0"/>
                          <a:cs typeface="Calibri" pitchFamily="34" charset="0"/>
                        </a:rPr>
                        <m:t>=</m:t>
                      </m:r>
                      <m:r>
                        <a:rPr lang="de-DE" sz="2200" i="1" dirty="0">
                          <a:latin typeface="Cambria Math" panose="02040503050406030204" pitchFamily="18" charset="0"/>
                          <a:cs typeface="Calibri" pitchFamily="34" charset="0"/>
                        </a:rPr>
                        <m:t>𝑎</m:t>
                      </m:r>
                      <m:sSup>
                        <m:sSupPr>
                          <m:ctrlPr>
                            <a:rPr lang="de-DE" sz="2200" i="1" dirty="0">
                              <a:latin typeface="Cambria Math" panose="02040503050406030204" pitchFamily="18" charset="0"/>
                              <a:cs typeface="Calibri" pitchFamily="34" charset="0"/>
                            </a:rPr>
                          </m:ctrlPr>
                        </m:sSupPr>
                        <m:e>
                          <m:r>
                            <a:rPr lang="de-DE" sz="2200" i="1" dirty="0">
                              <a:latin typeface="Cambria Math" panose="02040503050406030204" pitchFamily="18" charset="0"/>
                              <a:cs typeface="Calibri" pitchFamily="34" charset="0"/>
                            </a:rPr>
                            <m:t>𝑥</m:t>
                          </m:r>
                        </m:e>
                        <m:sup>
                          <m:r>
                            <a:rPr lang="de-DE" sz="2200" i="1" dirty="0">
                              <a:latin typeface="Cambria Math" panose="02040503050406030204" pitchFamily="18" charset="0"/>
                              <a:cs typeface="Calibri" pitchFamily="34" charset="0"/>
                            </a:rPr>
                            <m:t>3</m:t>
                          </m:r>
                        </m:sup>
                      </m:sSup>
                      <m:r>
                        <a:rPr lang="de-DE" sz="2200" i="1" dirty="0">
                          <a:latin typeface="Cambria Math" panose="02040503050406030204" pitchFamily="18" charset="0"/>
                          <a:cs typeface="Calibri" pitchFamily="34" charset="0"/>
                        </a:rPr>
                        <m:t>+</m:t>
                      </m:r>
                      <m:r>
                        <a:rPr lang="de-DE" sz="2200" i="1" dirty="0">
                          <a:latin typeface="Cambria Math" panose="02040503050406030204" pitchFamily="18" charset="0"/>
                          <a:cs typeface="Calibri" pitchFamily="34" charset="0"/>
                        </a:rPr>
                        <m:t>𝑏</m:t>
                      </m:r>
                      <m:sSup>
                        <m:sSupPr>
                          <m:ctrlPr>
                            <a:rPr lang="de-DE" sz="2200" i="1" dirty="0">
                              <a:latin typeface="Cambria Math" panose="02040503050406030204" pitchFamily="18" charset="0"/>
                              <a:cs typeface="Calibri" pitchFamily="34" charset="0"/>
                            </a:rPr>
                          </m:ctrlPr>
                        </m:sSupPr>
                        <m:e>
                          <m:r>
                            <a:rPr lang="de-DE" sz="2200" i="1" dirty="0">
                              <a:latin typeface="Cambria Math" panose="02040503050406030204" pitchFamily="18" charset="0"/>
                              <a:cs typeface="Calibri" pitchFamily="34" charset="0"/>
                            </a:rPr>
                            <m:t>𝑥</m:t>
                          </m:r>
                        </m:e>
                        <m:sup>
                          <m:r>
                            <a:rPr lang="de-DE" sz="2200" i="1" dirty="0">
                              <a:latin typeface="Cambria Math" panose="02040503050406030204" pitchFamily="18" charset="0"/>
                              <a:cs typeface="Calibri" pitchFamily="34" charset="0"/>
                            </a:rPr>
                            <m:t>2</m:t>
                          </m:r>
                        </m:sup>
                      </m:sSup>
                      <m:r>
                        <a:rPr lang="de-DE" sz="2200" i="1" dirty="0">
                          <a:latin typeface="Cambria Math" panose="02040503050406030204" pitchFamily="18" charset="0"/>
                          <a:cs typeface="Calibri" pitchFamily="34" charset="0"/>
                        </a:rPr>
                        <m:t>+</m:t>
                      </m:r>
                      <m:r>
                        <a:rPr lang="de-DE" sz="2200" i="1" dirty="0">
                          <a:latin typeface="Cambria Math" panose="02040503050406030204" pitchFamily="18" charset="0"/>
                          <a:cs typeface="Calibri" pitchFamily="34" charset="0"/>
                        </a:rPr>
                        <m:t>𝑐𝑥</m:t>
                      </m:r>
                      <m:r>
                        <a:rPr lang="de-DE" sz="2200" i="1" dirty="0">
                          <a:latin typeface="Cambria Math" panose="02040503050406030204" pitchFamily="18" charset="0"/>
                          <a:cs typeface="Calibri" pitchFamily="34" charset="0"/>
                        </a:rPr>
                        <m:t>+</m:t>
                      </m:r>
                      <m:r>
                        <a:rPr lang="de-DE" sz="2200" i="1" dirty="0">
                          <a:latin typeface="Cambria Math" panose="02040503050406030204" pitchFamily="18" charset="0"/>
                          <a:cs typeface="Calibri" pitchFamily="34" charset="0"/>
                        </a:rPr>
                        <m:t>𝑑</m:t>
                      </m:r>
                    </m:oMath>
                  </m:oMathPara>
                </a14:m>
                <a:endParaRPr lang="de-DE" sz="2200" dirty="0">
                  <a:latin typeface="Calibri" pitchFamily="34" charset="0"/>
                  <a:cs typeface="Calibri" pitchFamily="34" charset="0"/>
                </a:endParaRPr>
              </a:p>
              <a:p>
                <a:pPr marL="0" indent="0">
                  <a:buNone/>
                </a:pPr>
                <a:endParaRPr lang="de-DE" sz="800" dirty="0">
                  <a:latin typeface="Calibri" pitchFamily="34" charset="0"/>
                  <a:cs typeface="Calibri" pitchFamily="34" charset="0"/>
                </a:endParaRPr>
              </a:p>
              <a:p>
                <a:pPr marL="0" indent="0">
                  <a:buNone/>
                </a:pPr>
                <a:r>
                  <a:rPr lang="de-DE" sz="2200" dirty="0">
                    <a:latin typeface="Calibri" pitchFamily="34" charset="0"/>
                    <a:cs typeface="Calibri" pitchFamily="34" charset="0"/>
                  </a:rPr>
                  <a:t>Die Ableitung ist </a:t>
                </a:r>
                <a14:m>
                  <m:oMath xmlns:m="http://schemas.openxmlformats.org/officeDocument/2006/math">
                    <m:r>
                      <a:rPr lang="de-DE" sz="2200" i="1" dirty="0">
                        <a:latin typeface="Cambria Math" panose="02040503050406030204" pitchFamily="18" charset="0"/>
                        <a:cs typeface="Calibri" pitchFamily="34" charset="0"/>
                      </a:rPr>
                      <m:t>𝑓</m:t>
                    </m:r>
                    <m:r>
                      <a:rPr lang="de-DE" sz="2200" i="1" dirty="0">
                        <a:latin typeface="Cambria Math" panose="02040503050406030204" pitchFamily="18" charset="0"/>
                        <a:cs typeface="Calibri" pitchFamily="34" charset="0"/>
                      </a:rPr>
                      <m:t>′</m:t>
                    </m:r>
                    <m:d>
                      <m:dPr>
                        <m:ctrlPr>
                          <a:rPr lang="de-DE" sz="2200" i="1" dirty="0">
                            <a:latin typeface="Cambria Math" panose="02040503050406030204" pitchFamily="18" charset="0"/>
                            <a:cs typeface="Calibri" pitchFamily="34" charset="0"/>
                          </a:rPr>
                        </m:ctrlPr>
                      </m:dPr>
                      <m:e>
                        <m:r>
                          <a:rPr lang="de-DE" sz="2200" i="1" dirty="0">
                            <a:latin typeface="Cambria Math" panose="02040503050406030204" pitchFamily="18" charset="0"/>
                            <a:cs typeface="Calibri" pitchFamily="34" charset="0"/>
                          </a:rPr>
                          <m:t>𝑥</m:t>
                        </m:r>
                      </m:e>
                    </m:d>
                    <m:r>
                      <a:rPr lang="de-DE" sz="2200" i="1" dirty="0">
                        <a:latin typeface="Cambria Math" panose="02040503050406030204" pitchFamily="18" charset="0"/>
                        <a:cs typeface="Calibri" pitchFamily="34" charset="0"/>
                      </a:rPr>
                      <m:t>=3</m:t>
                    </m:r>
                    <m:r>
                      <a:rPr lang="de-DE" sz="2200" i="1" dirty="0">
                        <a:latin typeface="Cambria Math" panose="02040503050406030204" pitchFamily="18" charset="0"/>
                        <a:cs typeface="Calibri" pitchFamily="34" charset="0"/>
                      </a:rPr>
                      <m:t>𝑎</m:t>
                    </m:r>
                    <m:sSup>
                      <m:sSupPr>
                        <m:ctrlPr>
                          <a:rPr lang="de-DE" sz="2200" i="1" dirty="0">
                            <a:latin typeface="Cambria Math" panose="02040503050406030204" pitchFamily="18" charset="0"/>
                            <a:cs typeface="Calibri" pitchFamily="34" charset="0"/>
                          </a:rPr>
                        </m:ctrlPr>
                      </m:sSupPr>
                      <m:e>
                        <m:r>
                          <a:rPr lang="de-DE" sz="2200" i="1" dirty="0">
                            <a:latin typeface="Cambria Math" panose="02040503050406030204" pitchFamily="18" charset="0"/>
                            <a:cs typeface="Calibri" pitchFamily="34" charset="0"/>
                          </a:rPr>
                          <m:t>𝑥</m:t>
                        </m:r>
                      </m:e>
                      <m:sup>
                        <m:r>
                          <a:rPr lang="de-DE" sz="2200" i="1" dirty="0">
                            <a:latin typeface="Cambria Math" panose="02040503050406030204" pitchFamily="18" charset="0"/>
                            <a:cs typeface="Calibri" pitchFamily="34" charset="0"/>
                          </a:rPr>
                          <m:t>2</m:t>
                        </m:r>
                      </m:sup>
                    </m:sSup>
                    <m:r>
                      <a:rPr lang="de-DE" sz="2200" i="1" dirty="0">
                        <a:latin typeface="Cambria Math" panose="02040503050406030204" pitchFamily="18" charset="0"/>
                        <a:cs typeface="Calibri" pitchFamily="34" charset="0"/>
                      </a:rPr>
                      <m:t>+2</m:t>
                    </m:r>
                    <m:r>
                      <a:rPr lang="de-DE" sz="2200" i="1" dirty="0">
                        <a:latin typeface="Cambria Math" panose="02040503050406030204" pitchFamily="18" charset="0"/>
                        <a:cs typeface="Calibri" pitchFamily="34" charset="0"/>
                      </a:rPr>
                      <m:t>𝑏𝑥</m:t>
                    </m:r>
                    <m:r>
                      <a:rPr lang="de-DE" sz="2200" i="1" dirty="0">
                        <a:latin typeface="Cambria Math" panose="02040503050406030204" pitchFamily="18" charset="0"/>
                        <a:cs typeface="Calibri" pitchFamily="34" charset="0"/>
                      </a:rPr>
                      <m:t>+</m:t>
                    </m:r>
                    <m:r>
                      <a:rPr lang="de-DE" sz="2200" i="1" dirty="0">
                        <a:latin typeface="Cambria Math" panose="02040503050406030204" pitchFamily="18" charset="0"/>
                        <a:cs typeface="Calibri" pitchFamily="34" charset="0"/>
                      </a:rPr>
                      <m:t>𝑐</m:t>
                    </m:r>
                  </m:oMath>
                </a14:m>
                <a:r>
                  <a:rPr lang="de-DE" sz="2200" dirty="0">
                    <a:latin typeface="Calibri" pitchFamily="34" charset="0"/>
                    <a:cs typeface="Calibri" pitchFamily="34" charset="0"/>
                  </a:rPr>
                  <a:t>.</a:t>
                </a:r>
              </a:p>
              <a:p>
                <a:pPr marL="0" indent="0">
                  <a:buNone/>
                </a:pPr>
                <a:r>
                  <a:rPr lang="de-DE" sz="2200" dirty="0">
                    <a:latin typeface="Calibri" pitchFamily="34" charset="0"/>
                    <a:cs typeface="Calibri" pitchFamily="34" charset="0"/>
                  </a:rPr>
                  <a:t>Die Aussage, dass </a:t>
                </a:r>
                <a14:m>
                  <m:oMath xmlns:m="http://schemas.openxmlformats.org/officeDocument/2006/math">
                    <m:r>
                      <a:rPr lang="de-DE" sz="2200" i="1" dirty="0">
                        <a:latin typeface="Cambria Math" panose="02040503050406030204" pitchFamily="18" charset="0"/>
                        <a:cs typeface="Calibri" pitchFamily="34" charset="0"/>
                      </a:rPr>
                      <m:t>𝑓</m:t>
                    </m:r>
                  </m:oMath>
                </a14:m>
                <a:r>
                  <a:rPr lang="de-DE" sz="2200" dirty="0">
                    <a:latin typeface="Calibri" pitchFamily="34" charset="0"/>
                    <a:cs typeface="Calibri" pitchFamily="34" charset="0"/>
                  </a:rPr>
                  <a:t> im Ursprung einen Hochpunkt hat, bedeutet sowohl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de-DE" sz="2200" dirty="0">
                        <a:latin typeface="Cambria Math" panose="02040503050406030204" pitchFamily="18" charset="0"/>
                        <a:cs typeface="Calibri" pitchFamily="34" charset="0"/>
                      </a:rPr>
                      <m:t>I</m:t>
                    </m:r>
                    <m:r>
                      <a:rPr lang="de-DE" sz="2200" dirty="0">
                        <a:latin typeface="Cambria Math" panose="02040503050406030204" pitchFamily="18" charset="0"/>
                        <a:cs typeface="Calibri" pitchFamily="34" charset="0"/>
                      </a:rPr>
                      <m:t>.  </m:t>
                    </m:r>
                    <m:r>
                      <a:rPr lang="de-DE" sz="2200" i="1" dirty="0">
                        <a:latin typeface="Cambria Math" panose="02040503050406030204" pitchFamily="18" charset="0"/>
                        <a:cs typeface="Calibri" pitchFamily="34" charset="0"/>
                      </a:rPr>
                      <m:t>𝑓</m:t>
                    </m:r>
                    <m:r>
                      <a:rPr lang="de-DE" sz="2200" i="1" dirty="0">
                        <a:latin typeface="Cambria Math" panose="02040503050406030204" pitchFamily="18" charset="0"/>
                        <a:cs typeface="Calibri" pitchFamily="34" charset="0"/>
                      </a:rPr>
                      <m:t>(0)=0 </m:t>
                    </m:r>
                  </m:oMath>
                </a14:m>
                <a:r>
                  <a:rPr lang="de-DE" sz="2200" dirty="0">
                    <a:latin typeface="Calibri" pitchFamily="34" charset="0"/>
                    <a:cs typeface="Calibri" pitchFamily="34" charset="0"/>
                  </a:rPr>
                  <a:t>als auch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de-DE" sz="2200" dirty="0">
                        <a:latin typeface="Cambria Math" panose="02040503050406030204" pitchFamily="18" charset="0"/>
                        <a:cs typeface="Calibri" pitchFamily="34" charset="0"/>
                      </a:rPr>
                      <m:t>II</m:t>
                    </m:r>
                    <m:r>
                      <a:rPr lang="de-DE" sz="2200" dirty="0">
                        <a:latin typeface="Cambria Math" panose="02040503050406030204" pitchFamily="18" charset="0"/>
                        <a:cs typeface="Calibri" pitchFamily="34" charset="0"/>
                      </a:rPr>
                      <m:t>.  </m:t>
                    </m:r>
                    <m:r>
                      <a:rPr lang="de-DE" sz="2200" i="1" dirty="0">
                        <a:latin typeface="Cambria Math" panose="02040503050406030204" pitchFamily="18" charset="0"/>
                        <a:cs typeface="Calibri" pitchFamily="34" charset="0"/>
                      </a:rPr>
                      <m:t>𝑓</m:t>
                    </m:r>
                    <m:r>
                      <a:rPr lang="de-DE" sz="2200" i="1" dirty="0">
                        <a:latin typeface="Cambria Math" panose="02040503050406030204" pitchFamily="18" charset="0"/>
                        <a:cs typeface="Calibri" pitchFamily="34" charset="0"/>
                      </a:rPr>
                      <m:t>‘(0)=0</m:t>
                    </m:r>
                  </m:oMath>
                </a14:m>
                <a:r>
                  <a:rPr lang="de-DE" sz="2200" dirty="0" smtClean="0">
                    <a:latin typeface="Calibri" pitchFamily="34" charset="0"/>
                    <a:cs typeface="Calibri" pitchFamily="34" charset="0"/>
                  </a:rPr>
                  <a:t>.</a:t>
                </a:r>
              </a:p>
              <a:p>
                <a:pPr marL="0" indent="0">
                  <a:buNone/>
                </a:pPr>
                <a:r>
                  <a:rPr lang="de-DE" sz="2200" dirty="0" smtClean="0">
                    <a:latin typeface="Calibri" pitchFamily="34" charset="0"/>
                    <a:cs typeface="Calibri" pitchFamily="34" charset="0"/>
                  </a:rPr>
                  <a:t> </a:t>
                </a:r>
                <a:endParaRPr lang="de-DE" sz="2200" dirty="0">
                  <a:latin typeface="Calibri" pitchFamily="34" charset="0"/>
                  <a:cs typeface="Calibri" pitchFamily="34" charset="0"/>
                </a:endParaRPr>
              </a:p>
              <a:p>
                <a:pPr marL="0" indent="0">
                  <a:buNone/>
                </a:pPr>
                <a:r>
                  <a:rPr lang="de-DE" sz="2200" dirty="0">
                    <a:latin typeface="Calibri" pitchFamily="34" charset="0"/>
                    <a:cs typeface="Calibri" pitchFamily="34" charset="0"/>
                  </a:rPr>
                  <a:t>Damit folgt: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de-DE" sz="2200" dirty="0">
                        <a:latin typeface="Cambria Math" panose="02040503050406030204" pitchFamily="18" charset="0"/>
                        <a:cs typeface="Calibri" pitchFamily="34" charset="0"/>
                      </a:rPr>
                      <m:t>I</m:t>
                    </m:r>
                    <m:r>
                      <a:rPr lang="de-DE" sz="2200" dirty="0">
                        <a:latin typeface="Cambria Math" panose="02040503050406030204" pitchFamily="18" charset="0"/>
                        <a:cs typeface="Calibri" pitchFamily="34" charset="0"/>
                      </a:rPr>
                      <m:t>.  </m:t>
                    </m:r>
                    <m:r>
                      <a:rPr lang="de-DE" sz="2200" i="1" dirty="0">
                        <a:latin typeface="Cambria Math" panose="02040503050406030204" pitchFamily="18" charset="0"/>
                        <a:cs typeface="Calibri" pitchFamily="34" charset="0"/>
                      </a:rPr>
                      <m:t>𝑎</m:t>
                    </m:r>
                    <m:r>
                      <a:rPr lang="de-DE" sz="2200" i="1" dirty="0">
                        <a:latin typeface="Cambria Math" panose="02040503050406030204" pitchFamily="18" charset="0"/>
                        <a:cs typeface="Calibri" pitchFamily="34" charset="0"/>
                      </a:rPr>
                      <m:t>⋅0+</m:t>
                    </m:r>
                    <m:r>
                      <a:rPr lang="de-DE" sz="2200" i="1" dirty="0">
                        <a:latin typeface="Cambria Math" panose="02040503050406030204" pitchFamily="18" charset="0"/>
                        <a:cs typeface="Calibri" pitchFamily="34" charset="0"/>
                      </a:rPr>
                      <m:t>𝑏</m:t>
                    </m:r>
                    <m:r>
                      <a:rPr lang="de-DE" sz="2200" i="1" dirty="0">
                        <a:latin typeface="Cambria Math" panose="02040503050406030204" pitchFamily="18" charset="0"/>
                        <a:cs typeface="Calibri" pitchFamily="34" charset="0"/>
                      </a:rPr>
                      <m:t>⋅0+</m:t>
                    </m:r>
                    <m:r>
                      <a:rPr lang="de-DE" sz="2200" i="1" dirty="0">
                        <a:latin typeface="Cambria Math" panose="02040503050406030204" pitchFamily="18" charset="0"/>
                        <a:cs typeface="Calibri" pitchFamily="34" charset="0"/>
                      </a:rPr>
                      <m:t>𝑐</m:t>
                    </m:r>
                    <m:r>
                      <a:rPr lang="de-DE" sz="2200" i="1" dirty="0">
                        <a:latin typeface="Cambria Math" panose="02040503050406030204" pitchFamily="18" charset="0"/>
                        <a:cs typeface="Calibri" pitchFamily="34" charset="0"/>
                      </a:rPr>
                      <m:t>⋅0+</m:t>
                    </m:r>
                    <m:r>
                      <a:rPr lang="de-DE" sz="2200" i="1" dirty="0">
                        <a:latin typeface="Cambria Math" panose="02040503050406030204" pitchFamily="18" charset="0"/>
                        <a:cs typeface="Calibri" pitchFamily="34" charset="0"/>
                      </a:rPr>
                      <m:t>𝑑</m:t>
                    </m:r>
                    <m:r>
                      <a:rPr lang="de-DE" sz="2200" i="1" dirty="0">
                        <a:latin typeface="Cambria Math" panose="02040503050406030204" pitchFamily="18" charset="0"/>
                        <a:cs typeface="Calibri" pitchFamily="34" charset="0"/>
                      </a:rPr>
                      <m:t>=0</m:t>
                    </m:r>
                  </m:oMath>
                </a14:m>
                <a:r>
                  <a:rPr lang="de-DE" sz="2200" dirty="0">
                    <a:latin typeface="Calibri" pitchFamily="34" charset="0"/>
                    <a:cs typeface="Calibri" pitchFamily="34" charset="0"/>
                  </a:rPr>
                  <a:t>, also </a:t>
                </a:r>
                <a14:m>
                  <m:oMath xmlns:m="http://schemas.openxmlformats.org/officeDocument/2006/math">
                    <m:r>
                      <a:rPr lang="de-DE" sz="2200" i="1" dirty="0">
                        <a:latin typeface="Cambria Math" panose="02040503050406030204" pitchFamily="18" charset="0"/>
                        <a:cs typeface="Calibri" pitchFamily="34" charset="0"/>
                      </a:rPr>
                      <m:t>𝑑</m:t>
                    </m:r>
                    <m:r>
                      <a:rPr lang="de-DE" sz="2200" i="1" dirty="0">
                        <a:latin typeface="Cambria Math" panose="02040503050406030204" pitchFamily="18" charset="0"/>
                        <a:cs typeface="Calibri" pitchFamily="34" charset="0"/>
                      </a:rPr>
                      <m:t>=0</m:t>
                    </m:r>
                  </m:oMath>
                </a14:m>
                <a:r>
                  <a:rPr lang="de-DE" sz="2200" dirty="0">
                    <a:latin typeface="Calibri" pitchFamily="34" charset="0"/>
                    <a:cs typeface="Calibri" pitchFamily="34" charset="0"/>
                  </a:rPr>
                  <a:t> und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de-DE" sz="2200" dirty="0">
                        <a:latin typeface="Cambria Math" panose="02040503050406030204" pitchFamily="18" charset="0"/>
                        <a:cs typeface="Calibri" pitchFamily="34" charset="0"/>
                      </a:rPr>
                      <m:t>II</m:t>
                    </m:r>
                    <m:r>
                      <a:rPr lang="de-DE" sz="2200" dirty="0">
                        <a:latin typeface="Cambria Math" panose="02040503050406030204" pitchFamily="18" charset="0"/>
                        <a:cs typeface="Calibri" pitchFamily="34" charset="0"/>
                      </a:rPr>
                      <m:t>.</m:t>
                    </m:r>
                    <m:r>
                      <a:rPr lang="de-DE" sz="2200" i="1" dirty="0">
                        <a:latin typeface="Cambria Math" panose="02040503050406030204" pitchFamily="18" charset="0"/>
                        <a:cs typeface="Calibri" pitchFamily="34" charset="0"/>
                      </a:rPr>
                      <m:t>3</m:t>
                    </m:r>
                    <m:r>
                      <a:rPr lang="de-DE" sz="2200" i="1" dirty="0">
                        <a:latin typeface="Cambria Math" panose="02040503050406030204" pitchFamily="18" charset="0"/>
                        <a:cs typeface="Calibri" pitchFamily="34" charset="0"/>
                      </a:rPr>
                      <m:t>𝑎</m:t>
                    </m:r>
                    <m:r>
                      <a:rPr lang="de-DE" sz="2200" i="1" dirty="0">
                        <a:latin typeface="Cambria Math" panose="02040503050406030204" pitchFamily="18" charset="0"/>
                        <a:cs typeface="Calibri" pitchFamily="34" charset="0"/>
                      </a:rPr>
                      <m:t>⋅0+2</m:t>
                    </m:r>
                    <m:r>
                      <a:rPr lang="de-DE" sz="2200" i="1" dirty="0">
                        <a:latin typeface="Cambria Math" panose="02040503050406030204" pitchFamily="18" charset="0"/>
                        <a:cs typeface="Calibri" pitchFamily="34" charset="0"/>
                      </a:rPr>
                      <m:t>𝑏</m:t>
                    </m:r>
                    <m:r>
                      <a:rPr lang="de-DE" sz="2200" i="1" dirty="0">
                        <a:latin typeface="Cambria Math" panose="02040503050406030204" pitchFamily="18" charset="0"/>
                        <a:cs typeface="Calibri" pitchFamily="34" charset="0"/>
                      </a:rPr>
                      <m:t>⋅0+</m:t>
                    </m:r>
                    <m:r>
                      <a:rPr lang="de-DE" sz="2200" i="1" dirty="0">
                        <a:latin typeface="Cambria Math" panose="02040503050406030204" pitchFamily="18" charset="0"/>
                        <a:cs typeface="Calibri" pitchFamily="34" charset="0"/>
                      </a:rPr>
                      <m:t>𝑐</m:t>
                    </m:r>
                    <m:r>
                      <a:rPr lang="de-DE" sz="2200" i="1" dirty="0">
                        <a:latin typeface="Cambria Math" panose="02040503050406030204" pitchFamily="18" charset="0"/>
                        <a:cs typeface="Calibri" pitchFamily="34" charset="0"/>
                      </a:rPr>
                      <m:t>=0</m:t>
                    </m:r>
                  </m:oMath>
                </a14:m>
                <a:r>
                  <a:rPr lang="de-DE" sz="2200" dirty="0">
                    <a:latin typeface="Calibri" pitchFamily="34" charset="0"/>
                    <a:cs typeface="Calibri" pitchFamily="34" charset="0"/>
                  </a:rPr>
                  <a:t>, also </a:t>
                </a:r>
                <a14:m>
                  <m:oMath xmlns:m="http://schemas.openxmlformats.org/officeDocument/2006/math">
                    <m:r>
                      <a:rPr lang="de-DE" sz="2200" i="1" dirty="0">
                        <a:latin typeface="Cambria Math" panose="02040503050406030204" pitchFamily="18" charset="0"/>
                        <a:cs typeface="Calibri" pitchFamily="34" charset="0"/>
                      </a:rPr>
                      <m:t>𝑐</m:t>
                    </m:r>
                    <m:r>
                      <a:rPr lang="de-DE" sz="2200" i="1" dirty="0">
                        <a:latin typeface="Cambria Math" panose="02040503050406030204" pitchFamily="18" charset="0"/>
                        <a:cs typeface="Calibri" pitchFamily="34" charset="0"/>
                      </a:rPr>
                      <m:t>=0</m:t>
                    </m:r>
                  </m:oMath>
                </a14:m>
                <a:r>
                  <a:rPr lang="de-DE" sz="2200" dirty="0" smtClean="0">
                    <a:latin typeface="Calibri" pitchFamily="34" charset="0"/>
                    <a:cs typeface="Calibri" pitchFamily="34" charset="0"/>
                  </a:rPr>
                  <a:t>.</a:t>
                </a:r>
                <a:endParaRPr lang="de-DE" sz="2200" dirty="0">
                  <a:latin typeface="Calibri" pitchFamily="34" charset="0"/>
                  <a:cs typeface="Calibri" pitchFamily="34" charset="0"/>
                </a:endParaRPr>
              </a:p>
            </p:txBody>
          </p:sp>
        </mc:Choice>
        <mc:Fallback xmlns="">
          <p:sp>
            <p:nvSpPr>
              <p:cNvPr id="5" name="Inhaltsplatzhalt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972" t="-95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Gerader Verbinder 11"/>
          <p:cNvCxnSpPr/>
          <p:nvPr/>
        </p:nvCxnSpPr>
        <p:spPr>
          <a:xfrm>
            <a:off x="4827594" y="5229200"/>
            <a:ext cx="646643" cy="0"/>
          </a:xfrm>
          <a:prstGeom prst="line">
            <a:avLst/>
          </a:prstGeom>
          <a:ln w="1905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/>
          <p:cNvCxnSpPr/>
          <p:nvPr/>
        </p:nvCxnSpPr>
        <p:spPr>
          <a:xfrm>
            <a:off x="4283968" y="5661248"/>
            <a:ext cx="646643" cy="0"/>
          </a:xfrm>
          <a:prstGeom prst="line">
            <a:avLst/>
          </a:prstGeom>
          <a:ln w="1905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4924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PT 2015 – Lösung Aufgabe 4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Inhaltsplatzhalter 4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177" dirty="0"/>
                  <a:t>An der Stelle </a:t>
                </a:r>
                <a14:m>
                  <m:oMath xmlns:m="http://schemas.openxmlformats.org/officeDocument/2006/math">
                    <m:r>
                      <a:rPr lang="de-DE" sz="2177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2177" i="1" dirty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de-DE" sz="2177" dirty="0"/>
                  <a:t> hat </a:t>
                </a:r>
                <a14:m>
                  <m:oMath xmlns:m="http://schemas.openxmlformats.org/officeDocument/2006/math">
                    <m:r>
                      <a:rPr lang="de-DE" sz="2177" i="1" dirty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de-DE" sz="2177" dirty="0"/>
                  <a:t> die Tangente mit der Gleichung </a:t>
                </a:r>
                <a14:m>
                  <m:oMath xmlns:m="http://schemas.openxmlformats.org/officeDocument/2006/math">
                    <m:r>
                      <a:rPr lang="de-DE" sz="2177" i="1" dirty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de-DE" sz="2177" i="1" dirty="0">
                        <a:latin typeface="Cambria Math" panose="02040503050406030204" pitchFamily="18" charset="0"/>
                      </a:rPr>
                      <m:t>=4</m:t>
                    </m:r>
                    <m:r>
                      <a:rPr lang="de-DE" sz="2177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2177" i="1" dirty="0">
                        <a:latin typeface="Cambria Math" panose="02040503050406030204" pitchFamily="18" charset="0"/>
                      </a:rPr>
                      <m:t>−12</m:t>
                    </m:r>
                  </m:oMath>
                </a14:m>
                <a:r>
                  <a:rPr lang="de-DE" sz="1996" dirty="0">
                    <a:latin typeface="Calibri" pitchFamily="34" charset="0"/>
                    <a:cs typeface="Calibri" pitchFamily="34" charset="0"/>
                  </a:rPr>
                  <a:t>.</a:t>
                </a:r>
              </a:p>
              <a:p>
                <a:pPr marL="0" indent="0">
                  <a:buNone/>
                </a:pPr>
                <a:r>
                  <a:rPr lang="de-DE" sz="1996" dirty="0">
                    <a:latin typeface="Calibri" pitchFamily="34" charset="0"/>
                    <a:cs typeface="Calibri" pitchFamily="34" charset="0"/>
                  </a:rPr>
                  <a:t>Die Steigung dieser Tangente ist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  <a:cs typeface="Calibri" pitchFamily="34" charset="0"/>
                      </a:rPr>
                      <m:t>4</m:t>
                    </m:r>
                  </m:oMath>
                </a14:m>
                <a:r>
                  <a:rPr lang="de-DE" sz="1996" dirty="0">
                    <a:latin typeface="Calibri" pitchFamily="34" charset="0"/>
                    <a:cs typeface="Calibri" pitchFamily="34" charset="0"/>
                  </a:rPr>
                  <a:t>, somit gilt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de-DE" sz="1996" dirty="0">
                        <a:latin typeface="Cambria Math" panose="02040503050406030204" pitchFamily="18" charset="0"/>
                        <a:cs typeface="Calibri" pitchFamily="34" charset="0"/>
                      </a:rPr>
                      <m:t>III</m:t>
                    </m:r>
                    <m:r>
                      <a:rPr lang="de-DE" sz="1996" dirty="0">
                        <a:latin typeface="Cambria Math" panose="02040503050406030204" pitchFamily="18" charset="0"/>
                        <a:cs typeface="Calibri" pitchFamily="34" charset="0"/>
                      </a:rPr>
                      <m:t>.</m:t>
                    </m:r>
                    <m:r>
                      <a:rPr lang="de-DE" sz="1996" i="1" dirty="0">
                        <a:latin typeface="Cambria Math" panose="02040503050406030204" pitchFamily="18" charset="0"/>
                        <a:cs typeface="Calibri" pitchFamily="34" charset="0"/>
                      </a:rPr>
                      <m:t>  </m:t>
                    </m:r>
                    <m:r>
                      <a:rPr lang="de-DE" sz="1996" i="1" dirty="0">
                        <a:latin typeface="Cambria Math" panose="02040503050406030204" pitchFamily="18" charset="0"/>
                        <a:cs typeface="Calibri" pitchFamily="34" charset="0"/>
                      </a:rPr>
                      <m:t>𝑓</m:t>
                    </m:r>
                    <m:r>
                      <a:rPr lang="de-DE" sz="1996" i="1" dirty="0">
                        <a:latin typeface="Cambria Math" panose="02040503050406030204" pitchFamily="18" charset="0"/>
                        <a:cs typeface="Calibri" pitchFamily="34" charset="0"/>
                      </a:rPr>
                      <m:t>‘(2)=4</m:t>
                    </m:r>
                  </m:oMath>
                </a14:m>
                <a:r>
                  <a:rPr lang="de-DE" sz="1996" dirty="0">
                    <a:latin typeface="Calibri" pitchFamily="34" charset="0"/>
                    <a:cs typeface="Calibri" pitchFamily="34" charset="0"/>
                  </a:rPr>
                  <a:t>.</a:t>
                </a:r>
              </a:p>
              <a:p>
                <a:pPr marL="0" indent="0">
                  <a:buNone/>
                </a:pPr>
                <a:r>
                  <a:rPr lang="de-DE" sz="1996" dirty="0">
                    <a:latin typeface="Calibri" pitchFamily="34" charset="0"/>
                    <a:cs typeface="Calibri" pitchFamily="34" charset="0"/>
                  </a:rPr>
                  <a:t>Setzen wir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  <a:cs typeface="Calibri" pitchFamily="34" charset="0"/>
                      </a:rPr>
                      <m:t>𝑥</m:t>
                    </m:r>
                    <m:r>
                      <a:rPr lang="de-DE" sz="1996" i="1" dirty="0">
                        <a:latin typeface="Cambria Math" panose="02040503050406030204" pitchFamily="18" charset="0"/>
                        <a:cs typeface="Calibri" pitchFamily="34" charset="0"/>
                      </a:rPr>
                      <m:t>=2</m:t>
                    </m:r>
                  </m:oMath>
                </a14:m>
                <a:r>
                  <a:rPr lang="de-DE" sz="1996" dirty="0">
                    <a:latin typeface="Calibri" pitchFamily="34" charset="0"/>
                    <a:cs typeface="Calibri" pitchFamily="34" charset="0"/>
                  </a:rPr>
                  <a:t> in die Tangente ein, erhalten wir die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  <a:cs typeface="Calibri" pitchFamily="34" charset="0"/>
                      </a:rPr>
                      <m:t>𝑦</m:t>
                    </m:r>
                  </m:oMath>
                </a14:m>
                <a:r>
                  <a:rPr lang="de-DE" sz="1996" dirty="0">
                    <a:latin typeface="Calibri" pitchFamily="34" charset="0"/>
                    <a:cs typeface="Calibri" pitchFamily="34" charset="0"/>
                  </a:rPr>
                  <a:t>-Koordinate des Punktes auf dem Graphen von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  <a:cs typeface="Calibri" pitchFamily="34" charset="0"/>
                      </a:rPr>
                      <m:t>𝑓</m:t>
                    </m:r>
                  </m:oMath>
                </a14:m>
                <a:r>
                  <a:rPr lang="de-DE" sz="1996" dirty="0">
                    <a:latin typeface="Calibri" pitchFamily="34" charset="0"/>
                    <a:cs typeface="Calibri" pitchFamily="34" charset="0"/>
                  </a:rPr>
                  <a:t>, an dem die Tangente anliegt, also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  <a:cs typeface="Calibri" pitchFamily="34" charset="0"/>
                      </a:rPr>
                      <m:t>𝑦</m:t>
                    </m:r>
                    <m:r>
                      <a:rPr lang="de-DE" sz="1996" i="1" dirty="0">
                        <a:latin typeface="Cambria Math" panose="02040503050406030204" pitchFamily="18" charset="0"/>
                        <a:cs typeface="Calibri" pitchFamily="34" charset="0"/>
                      </a:rPr>
                      <m:t>=−4</m:t>
                    </m:r>
                  </m:oMath>
                </a14:m>
                <a:r>
                  <a:rPr lang="de-DE" sz="1996" dirty="0">
                    <a:latin typeface="Calibri" pitchFamily="34" charset="0"/>
                    <a:cs typeface="Calibri" pitchFamily="34" charset="0"/>
                  </a:rPr>
                  <a:t>. </a:t>
                </a:r>
              </a:p>
              <a:p>
                <a:pPr marL="0" indent="0">
                  <a:buNone/>
                </a:pPr>
                <a:r>
                  <a:rPr lang="de-DE" sz="1996" dirty="0">
                    <a:latin typeface="Calibri" pitchFamily="34" charset="0"/>
                    <a:cs typeface="Calibri" pitchFamily="34" charset="0"/>
                  </a:rPr>
                  <a:t>Somit gilt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de-DE" sz="1996" dirty="0">
                        <a:latin typeface="Cambria Math" panose="02040503050406030204" pitchFamily="18" charset="0"/>
                        <a:cs typeface="Calibri" pitchFamily="34" charset="0"/>
                      </a:rPr>
                      <m:t>IV</m:t>
                    </m:r>
                    <m:r>
                      <a:rPr lang="de-DE" sz="1996" i="1" dirty="0">
                        <a:latin typeface="Cambria Math" panose="02040503050406030204" pitchFamily="18" charset="0"/>
                        <a:cs typeface="Calibri" pitchFamily="34" charset="0"/>
                      </a:rPr>
                      <m:t>.  </m:t>
                    </m:r>
                    <m:r>
                      <a:rPr lang="de-DE" sz="1996" i="1" dirty="0">
                        <a:latin typeface="Cambria Math" panose="02040503050406030204" pitchFamily="18" charset="0"/>
                        <a:cs typeface="Calibri" pitchFamily="34" charset="0"/>
                      </a:rPr>
                      <m:t>𝑓</m:t>
                    </m:r>
                    <m:r>
                      <a:rPr lang="de-DE" sz="1996" i="1" dirty="0">
                        <a:latin typeface="Cambria Math" panose="02040503050406030204" pitchFamily="18" charset="0"/>
                        <a:cs typeface="Calibri" pitchFamily="34" charset="0"/>
                      </a:rPr>
                      <m:t>(2)=−4</m:t>
                    </m:r>
                  </m:oMath>
                </a14:m>
                <a:r>
                  <a:rPr lang="de-DE" sz="1996" dirty="0">
                    <a:latin typeface="Calibri" pitchFamily="34" charset="0"/>
                    <a:cs typeface="Calibri" pitchFamily="34" charset="0"/>
                  </a:rPr>
                  <a:t>.</a:t>
                </a:r>
              </a:p>
              <a:p>
                <a:pPr marL="0" indent="0">
                  <a:buNone/>
                </a:pPr>
                <a:r>
                  <a:rPr lang="de-DE" sz="1996" dirty="0">
                    <a:latin typeface="Calibri" pitchFamily="34" charset="0"/>
                    <a:cs typeface="Calibri" pitchFamily="34" charset="0"/>
                  </a:rPr>
                  <a:t>Wir erhalten unter Berücksichtigung von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  <a:cs typeface="Calibri" pitchFamily="34" charset="0"/>
                      </a:rPr>
                      <m:t>𝑐</m:t>
                    </m:r>
                    <m:r>
                      <a:rPr lang="de-DE" sz="1996" i="1" dirty="0">
                        <a:latin typeface="Cambria Math" panose="02040503050406030204" pitchFamily="18" charset="0"/>
                        <a:cs typeface="Calibri" pitchFamily="34" charset="0"/>
                      </a:rPr>
                      <m:t>=</m:t>
                    </m:r>
                    <m:r>
                      <a:rPr lang="de-DE" sz="1996" i="1" dirty="0">
                        <a:latin typeface="Cambria Math" panose="02040503050406030204" pitchFamily="18" charset="0"/>
                        <a:cs typeface="Calibri" pitchFamily="34" charset="0"/>
                      </a:rPr>
                      <m:t>𝑑</m:t>
                    </m:r>
                    <m:r>
                      <a:rPr lang="de-DE" sz="1996" i="1" dirty="0">
                        <a:latin typeface="Cambria Math" panose="02040503050406030204" pitchFamily="18" charset="0"/>
                        <a:cs typeface="Calibri" pitchFamily="34" charset="0"/>
                      </a:rPr>
                      <m:t>=0</m:t>
                    </m:r>
                  </m:oMath>
                </a14:m>
                <a:r>
                  <a:rPr lang="de-DE" sz="1996" dirty="0">
                    <a:latin typeface="Calibri" pitchFamily="34" charset="0"/>
                    <a:cs typeface="Calibri" pitchFamily="34" charset="0"/>
                  </a:rPr>
                  <a:t>: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de-DE" sz="1996" dirty="0">
                        <a:latin typeface="Cambria Math" panose="02040503050406030204" pitchFamily="18" charset="0"/>
                        <a:cs typeface="Calibri" pitchFamily="34" charset="0"/>
                      </a:rPr>
                      <m:t>III</m:t>
                    </m:r>
                    <m:r>
                      <a:rPr lang="de-DE" sz="1996" dirty="0">
                        <a:latin typeface="Cambria Math" panose="02040503050406030204" pitchFamily="18" charset="0"/>
                        <a:cs typeface="Calibri" pitchFamily="34" charset="0"/>
                      </a:rPr>
                      <m:t>.</m:t>
                    </m:r>
                    <m:r>
                      <a:rPr lang="de-DE" sz="1996" i="1" dirty="0">
                        <a:latin typeface="Cambria Math" panose="02040503050406030204" pitchFamily="18" charset="0"/>
                        <a:cs typeface="Calibri" pitchFamily="34" charset="0"/>
                      </a:rPr>
                      <m:t>  12</m:t>
                    </m:r>
                    <m:r>
                      <a:rPr lang="de-DE" sz="1996" i="1" dirty="0">
                        <a:latin typeface="Cambria Math" panose="02040503050406030204" pitchFamily="18" charset="0"/>
                        <a:cs typeface="Calibri" pitchFamily="34" charset="0"/>
                      </a:rPr>
                      <m:t>𝑎</m:t>
                    </m:r>
                    <m:r>
                      <a:rPr lang="de-DE" sz="1996" i="1" dirty="0">
                        <a:latin typeface="Cambria Math" panose="02040503050406030204" pitchFamily="18" charset="0"/>
                        <a:cs typeface="Calibri" pitchFamily="34" charset="0"/>
                      </a:rPr>
                      <m:t>+4</m:t>
                    </m:r>
                    <m:r>
                      <a:rPr lang="de-DE" sz="1996" i="1" dirty="0">
                        <a:latin typeface="Cambria Math" panose="02040503050406030204" pitchFamily="18" charset="0"/>
                        <a:cs typeface="Calibri" pitchFamily="34" charset="0"/>
                      </a:rPr>
                      <m:t>𝑏</m:t>
                    </m:r>
                    <m:r>
                      <a:rPr lang="de-DE" sz="1996" i="1" dirty="0">
                        <a:latin typeface="Cambria Math" panose="02040503050406030204" pitchFamily="18" charset="0"/>
                        <a:cs typeface="Calibri" pitchFamily="34" charset="0"/>
                      </a:rPr>
                      <m:t>=4</m:t>
                    </m:r>
                  </m:oMath>
                </a14:m>
                <a:r>
                  <a:rPr lang="de-DE" sz="1996" dirty="0">
                    <a:latin typeface="Calibri" pitchFamily="34" charset="0"/>
                    <a:cs typeface="Calibri" pitchFamily="34" charset="0"/>
                  </a:rPr>
                  <a:t> und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de-DE" sz="1996" dirty="0">
                        <a:latin typeface="Cambria Math" panose="02040503050406030204" pitchFamily="18" charset="0"/>
                        <a:cs typeface="Calibri" pitchFamily="34" charset="0"/>
                      </a:rPr>
                      <m:t>IV</m:t>
                    </m:r>
                    <m:r>
                      <a:rPr lang="de-DE" sz="1996" i="1" dirty="0">
                        <a:latin typeface="Cambria Math" panose="02040503050406030204" pitchFamily="18" charset="0"/>
                        <a:cs typeface="Calibri" pitchFamily="34" charset="0"/>
                      </a:rPr>
                      <m:t>.  8</m:t>
                    </m:r>
                    <m:r>
                      <a:rPr lang="de-DE" sz="1996" i="1" dirty="0">
                        <a:latin typeface="Cambria Math" panose="02040503050406030204" pitchFamily="18" charset="0"/>
                        <a:cs typeface="Calibri" pitchFamily="34" charset="0"/>
                      </a:rPr>
                      <m:t>𝑎</m:t>
                    </m:r>
                    <m:r>
                      <a:rPr lang="de-DE" sz="1996" i="1" dirty="0">
                        <a:latin typeface="Cambria Math" panose="02040503050406030204" pitchFamily="18" charset="0"/>
                        <a:cs typeface="Calibri" pitchFamily="34" charset="0"/>
                      </a:rPr>
                      <m:t>+4</m:t>
                    </m:r>
                    <m:r>
                      <a:rPr lang="de-DE" sz="1996" i="1" dirty="0">
                        <a:latin typeface="Cambria Math" panose="02040503050406030204" pitchFamily="18" charset="0"/>
                        <a:cs typeface="Calibri" pitchFamily="34" charset="0"/>
                      </a:rPr>
                      <m:t>𝑏</m:t>
                    </m:r>
                    <m:r>
                      <a:rPr lang="de-DE" sz="1996" i="1" dirty="0">
                        <a:latin typeface="Cambria Math" panose="02040503050406030204" pitchFamily="18" charset="0"/>
                        <a:cs typeface="Calibri" pitchFamily="34" charset="0"/>
                      </a:rPr>
                      <m:t>=−4</m:t>
                    </m:r>
                  </m:oMath>
                </a14:m>
                <a:r>
                  <a:rPr lang="de-DE" sz="1996" dirty="0">
                    <a:latin typeface="Calibri" pitchFamily="34" charset="0"/>
                    <a:cs typeface="Calibri" pitchFamily="34" charset="0"/>
                  </a:rPr>
                  <a:t>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de-DE" sz="1996" dirty="0">
                        <a:latin typeface="Cambria Math" panose="02040503050406030204" pitchFamily="18" charset="0"/>
                        <a:cs typeface="Calibri" pitchFamily="34" charset="0"/>
                      </a:rPr>
                      <m:t>III</m:t>
                    </m:r>
                    <m:r>
                      <a:rPr lang="de-DE" sz="1996" dirty="0">
                        <a:latin typeface="Cambria Math" panose="02040503050406030204" pitchFamily="18" charset="0"/>
                        <a:cs typeface="Calibri" pitchFamily="34" charset="0"/>
                      </a:rPr>
                      <m:t>.−</m:t>
                    </m:r>
                    <m:r>
                      <m:rPr>
                        <m:sty m:val="p"/>
                      </m:rPr>
                      <a:rPr lang="de-DE" sz="1996" dirty="0">
                        <a:latin typeface="Cambria Math" panose="02040503050406030204" pitchFamily="18" charset="0"/>
                        <a:cs typeface="Calibri" pitchFamily="34" charset="0"/>
                      </a:rPr>
                      <m:t>IV</m:t>
                    </m:r>
                    <m:r>
                      <a:rPr lang="de-DE" sz="1996" i="1" dirty="0">
                        <a:latin typeface="Cambria Math" panose="02040503050406030204" pitchFamily="18" charset="0"/>
                        <a:cs typeface="Calibri" pitchFamily="34" charset="0"/>
                      </a:rPr>
                      <m:t>.</m:t>
                    </m:r>
                  </m:oMath>
                </a14:m>
                <a:r>
                  <a:rPr lang="de-DE" sz="1996" dirty="0">
                    <a:latin typeface="Calibri" pitchFamily="34" charset="0"/>
                    <a:cs typeface="Calibri" pitchFamily="34" charset="0"/>
                  </a:rPr>
                  <a:t> liefert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  <a:cs typeface="Calibri" pitchFamily="34" charset="0"/>
                      </a:rPr>
                      <m:t>4</m:t>
                    </m:r>
                    <m:r>
                      <a:rPr lang="de-DE" sz="1996" i="1" dirty="0">
                        <a:latin typeface="Cambria Math" panose="02040503050406030204" pitchFamily="18" charset="0"/>
                        <a:cs typeface="Calibri" pitchFamily="34" charset="0"/>
                      </a:rPr>
                      <m:t>𝑎</m:t>
                    </m:r>
                    <m:r>
                      <a:rPr lang="de-DE" sz="1996" i="1" dirty="0">
                        <a:latin typeface="Cambria Math" panose="02040503050406030204" pitchFamily="18" charset="0"/>
                        <a:cs typeface="Calibri" pitchFamily="34" charset="0"/>
                      </a:rPr>
                      <m:t>=8</m:t>
                    </m:r>
                  </m:oMath>
                </a14:m>
                <a:r>
                  <a:rPr lang="de-DE" sz="1996" dirty="0">
                    <a:latin typeface="Calibri" pitchFamily="34" charset="0"/>
                    <a:cs typeface="Calibri" pitchFamily="34" charset="0"/>
                  </a:rPr>
                  <a:t>, also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  <a:cs typeface="Calibri" pitchFamily="34" charset="0"/>
                      </a:rPr>
                      <m:t>𝑎</m:t>
                    </m:r>
                    <m:r>
                      <a:rPr lang="de-DE" sz="1996" i="1" dirty="0">
                        <a:latin typeface="Cambria Math" panose="02040503050406030204" pitchFamily="18" charset="0"/>
                        <a:cs typeface="Calibri" pitchFamily="34" charset="0"/>
                      </a:rPr>
                      <m:t>=2</m:t>
                    </m:r>
                  </m:oMath>
                </a14:m>
                <a:r>
                  <a:rPr lang="de-DE" sz="1996" dirty="0">
                    <a:latin typeface="Calibri" pitchFamily="34" charset="0"/>
                    <a:cs typeface="Calibri" pitchFamily="34" charset="0"/>
                  </a:rPr>
                  <a:t>. </a:t>
                </a:r>
              </a:p>
              <a:p>
                <a:pPr marL="0" indent="0">
                  <a:buNone/>
                </a:pPr>
                <a:r>
                  <a:rPr lang="de-DE" sz="1996" dirty="0">
                    <a:latin typeface="Calibri" pitchFamily="34" charset="0"/>
                    <a:cs typeface="Calibri" pitchFamily="34" charset="0"/>
                  </a:rPr>
                  <a:t>Eingesetzt in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de-DE" sz="1996" dirty="0">
                        <a:latin typeface="Cambria Math" panose="02040503050406030204" pitchFamily="18" charset="0"/>
                        <a:cs typeface="Calibri" pitchFamily="34" charset="0"/>
                      </a:rPr>
                      <m:t>IV</m:t>
                    </m:r>
                    <m:r>
                      <a:rPr lang="de-DE" sz="1996" i="1" dirty="0">
                        <a:latin typeface="Cambria Math" panose="02040503050406030204" pitchFamily="18" charset="0"/>
                        <a:cs typeface="Calibri" pitchFamily="34" charset="0"/>
                      </a:rPr>
                      <m:t>.</m:t>
                    </m:r>
                  </m:oMath>
                </a14:m>
                <a:r>
                  <a:rPr lang="de-DE" sz="1996" dirty="0">
                    <a:latin typeface="Calibri" pitchFamily="34" charset="0"/>
                    <a:cs typeface="Calibri" pitchFamily="34" charset="0"/>
                  </a:rPr>
                  <a:t> folgt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  <a:cs typeface="Calibri" pitchFamily="34" charset="0"/>
                      </a:rPr>
                      <m:t>16+4</m:t>
                    </m:r>
                    <m:r>
                      <a:rPr lang="de-DE" sz="1996" i="1" dirty="0">
                        <a:latin typeface="Cambria Math" panose="02040503050406030204" pitchFamily="18" charset="0"/>
                        <a:cs typeface="Calibri" pitchFamily="34" charset="0"/>
                      </a:rPr>
                      <m:t>𝑏</m:t>
                    </m:r>
                    <m:r>
                      <a:rPr lang="de-DE" sz="1996" i="1" dirty="0">
                        <a:latin typeface="Cambria Math" panose="02040503050406030204" pitchFamily="18" charset="0"/>
                        <a:cs typeface="Calibri" pitchFamily="34" charset="0"/>
                      </a:rPr>
                      <m:t>=−4 ⇒  4</m:t>
                    </m:r>
                    <m:r>
                      <a:rPr lang="de-DE" sz="1996" i="1" dirty="0">
                        <a:latin typeface="Cambria Math" panose="02040503050406030204" pitchFamily="18" charset="0"/>
                        <a:cs typeface="Calibri" pitchFamily="34" charset="0"/>
                      </a:rPr>
                      <m:t>𝑏</m:t>
                    </m:r>
                    <m:r>
                      <a:rPr lang="de-DE" sz="1996" i="1" dirty="0">
                        <a:latin typeface="Cambria Math" panose="02040503050406030204" pitchFamily="18" charset="0"/>
                        <a:cs typeface="Calibri" pitchFamily="34" charset="0"/>
                      </a:rPr>
                      <m:t>=−20 ⇒  </m:t>
                    </m:r>
                    <m:r>
                      <a:rPr lang="de-DE" sz="1996" i="1" dirty="0">
                        <a:latin typeface="Cambria Math" panose="02040503050406030204" pitchFamily="18" charset="0"/>
                        <a:cs typeface="Calibri" pitchFamily="34" charset="0"/>
                      </a:rPr>
                      <m:t>𝑏</m:t>
                    </m:r>
                    <m:r>
                      <a:rPr lang="de-DE" sz="1996" i="1" dirty="0">
                        <a:latin typeface="Cambria Math" panose="02040503050406030204" pitchFamily="18" charset="0"/>
                        <a:cs typeface="Calibri" pitchFamily="34" charset="0"/>
                      </a:rPr>
                      <m:t>=−5</m:t>
                    </m:r>
                  </m:oMath>
                </a14:m>
                <a:r>
                  <a:rPr lang="de-DE" sz="1996" dirty="0">
                    <a:latin typeface="Calibri" pitchFamily="34" charset="0"/>
                    <a:cs typeface="Calibri" pitchFamily="34" charset="0"/>
                  </a:rPr>
                  <a:t>.</a:t>
                </a:r>
              </a:p>
              <a:p>
                <a:pPr marL="0" indent="0">
                  <a:buNone/>
                </a:pPr>
                <a:endParaRPr lang="de-DE" sz="726" dirty="0">
                  <a:latin typeface="Calibri" pitchFamily="34" charset="0"/>
                  <a:cs typeface="Calibri" pitchFamily="34" charset="0"/>
                </a:endParaRPr>
              </a:p>
              <a:p>
                <a:pPr marL="0" indent="0">
                  <a:buNone/>
                </a:pPr>
                <a:r>
                  <a:rPr lang="de-DE" sz="1996" b="1" dirty="0">
                    <a:latin typeface="Calibri" pitchFamily="34" charset="0"/>
                    <a:cs typeface="Calibri" pitchFamily="34" charset="0"/>
                  </a:rPr>
                  <a:t>Ergebnis:</a:t>
                </a:r>
                <a:r>
                  <a:rPr lang="de-DE" sz="1996" dirty="0">
                    <a:latin typeface="Calibri" pitchFamily="34" charset="0"/>
                    <a:cs typeface="Calibri" pitchFamily="34" charset="0"/>
                  </a:rPr>
                  <a:t> Die Funktionsgleichung für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  <a:cs typeface="Calibri" pitchFamily="34" charset="0"/>
                      </a:rPr>
                      <m:t>𝑓</m:t>
                    </m:r>
                  </m:oMath>
                </a14:m>
                <a:r>
                  <a:rPr lang="de-DE" sz="1996" dirty="0">
                    <a:latin typeface="Calibri" pitchFamily="34" charset="0"/>
                    <a:cs typeface="Calibri" pitchFamily="34" charset="0"/>
                  </a:rPr>
                  <a:t> lautet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  <a:cs typeface="Calibri" pitchFamily="34" charset="0"/>
                      </a:rPr>
                      <m:t>𝑓</m:t>
                    </m:r>
                    <m:r>
                      <a:rPr lang="de-DE" sz="1996" i="1" dirty="0">
                        <a:latin typeface="Cambria Math" panose="02040503050406030204" pitchFamily="18" charset="0"/>
                        <a:cs typeface="Calibri" pitchFamily="34" charset="0"/>
                      </a:rPr>
                      <m:t>(</m:t>
                    </m:r>
                    <m:r>
                      <a:rPr lang="de-DE" sz="1996" i="1" dirty="0">
                        <a:latin typeface="Cambria Math" panose="02040503050406030204" pitchFamily="18" charset="0"/>
                        <a:cs typeface="Calibri" pitchFamily="34" charset="0"/>
                      </a:rPr>
                      <m:t>𝑥</m:t>
                    </m:r>
                    <m:r>
                      <a:rPr lang="de-DE" sz="1996" i="1" dirty="0">
                        <a:latin typeface="Cambria Math" panose="02040503050406030204" pitchFamily="18" charset="0"/>
                        <a:cs typeface="Calibri" pitchFamily="34" charset="0"/>
                      </a:rPr>
                      <m:t>)=2</m:t>
                    </m:r>
                    <m:sSup>
                      <m:sSupPr>
                        <m:ctrlPr>
                          <a:rPr lang="de-DE" sz="1996" i="1" dirty="0">
                            <a:latin typeface="Cambria Math" panose="02040503050406030204" pitchFamily="18" charset="0"/>
                            <a:cs typeface="Calibri" pitchFamily="34" charset="0"/>
                          </a:rPr>
                        </m:ctrlPr>
                      </m:sSupPr>
                      <m:e>
                        <m:r>
                          <a:rPr lang="de-DE" sz="1996" i="1" dirty="0">
                            <a:latin typeface="Cambria Math" panose="02040503050406030204" pitchFamily="18" charset="0"/>
                            <a:cs typeface="Calibri" pitchFamily="34" charset="0"/>
                          </a:rPr>
                          <m:t>𝑥</m:t>
                        </m:r>
                      </m:e>
                      <m:sup>
                        <m:r>
                          <a:rPr lang="de-DE" sz="1996" i="1" dirty="0">
                            <a:latin typeface="Cambria Math" panose="02040503050406030204" pitchFamily="18" charset="0"/>
                            <a:cs typeface="Calibri" pitchFamily="34" charset="0"/>
                          </a:rPr>
                          <m:t>3</m:t>
                        </m:r>
                      </m:sup>
                    </m:sSup>
                    <m:r>
                      <a:rPr lang="de-DE" sz="1996" i="1" dirty="0">
                        <a:latin typeface="Cambria Math" panose="02040503050406030204" pitchFamily="18" charset="0"/>
                        <a:cs typeface="Calibri" pitchFamily="34" charset="0"/>
                      </a:rPr>
                      <m:t>−5</m:t>
                    </m:r>
                    <m:sSup>
                      <m:sSupPr>
                        <m:ctrlPr>
                          <a:rPr lang="de-DE" sz="1996" i="1" dirty="0">
                            <a:latin typeface="Cambria Math" panose="02040503050406030204" pitchFamily="18" charset="0"/>
                            <a:cs typeface="Calibri" pitchFamily="34" charset="0"/>
                          </a:rPr>
                        </m:ctrlPr>
                      </m:sSupPr>
                      <m:e>
                        <m:r>
                          <a:rPr lang="de-DE" sz="1996" i="1" dirty="0">
                            <a:latin typeface="Cambria Math" panose="02040503050406030204" pitchFamily="18" charset="0"/>
                            <a:cs typeface="Calibri" pitchFamily="34" charset="0"/>
                          </a:rPr>
                          <m:t>𝑥</m:t>
                        </m:r>
                      </m:e>
                      <m:sup>
                        <m:r>
                          <a:rPr lang="de-DE" sz="1996" i="1" dirty="0">
                            <a:latin typeface="Cambria Math" panose="02040503050406030204" pitchFamily="18" charset="0"/>
                            <a:cs typeface="Calibri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de-DE" sz="1996" dirty="0">
                    <a:latin typeface="Calibri" pitchFamily="34" charset="0"/>
                    <a:cs typeface="Calibri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5" name="Inhaltsplatzhalt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0">
                <a:blip r:embed="rId2"/>
                <a:stretch>
                  <a:fillRect l="-950" t="-861" r="-67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/>
              <p:cNvSpPr/>
              <p:nvPr/>
            </p:nvSpPr>
            <p:spPr>
              <a:xfrm>
                <a:off x="6270255" y="97808"/>
                <a:ext cx="2793701" cy="5388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r"/>
                <a:r>
                  <a:rPr lang="de-DE" sz="1451" dirty="0">
                    <a:cs typeface="Calibri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DE" sz="1451" i="1" dirty="0">
                        <a:latin typeface="Cambria Math" panose="02040503050406030204" pitchFamily="18" charset="0"/>
                        <a:cs typeface="Calibri" pitchFamily="34" charset="0"/>
                      </a:rPr>
                      <m:t>𝑓</m:t>
                    </m:r>
                    <m:d>
                      <m:dPr>
                        <m:ctrlPr>
                          <a:rPr lang="de-DE" sz="1451" i="1" dirty="0">
                            <a:latin typeface="Cambria Math" panose="02040503050406030204" pitchFamily="18" charset="0"/>
                            <a:cs typeface="Calibri" pitchFamily="34" charset="0"/>
                          </a:rPr>
                        </m:ctrlPr>
                      </m:dPr>
                      <m:e>
                        <m:r>
                          <a:rPr lang="de-DE" sz="1451" i="1" dirty="0">
                            <a:latin typeface="Cambria Math" panose="02040503050406030204" pitchFamily="18" charset="0"/>
                            <a:cs typeface="Calibri" pitchFamily="34" charset="0"/>
                          </a:rPr>
                          <m:t>𝑥</m:t>
                        </m:r>
                      </m:e>
                    </m:d>
                    <m:r>
                      <a:rPr lang="de-DE" sz="1451" i="1" dirty="0">
                        <a:latin typeface="Cambria Math" panose="02040503050406030204" pitchFamily="18" charset="0"/>
                        <a:cs typeface="Calibri" pitchFamily="34" charset="0"/>
                      </a:rPr>
                      <m:t>=</m:t>
                    </m:r>
                    <m:r>
                      <a:rPr lang="de-DE" sz="1451" i="1" dirty="0">
                        <a:latin typeface="Cambria Math" panose="02040503050406030204" pitchFamily="18" charset="0"/>
                        <a:cs typeface="Calibri" pitchFamily="34" charset="0"/>
                      </a:rPr>
                      <m:t>𝑎</m:t>
                    </m:r>
                    <m:sSup>
                      <m:sSupPr>
                        <m:ctrlPr>
                          <a:rPr lang="de-DE" sz="1451" i="1" dirty="0">
                            <a:latin typeface="Cambria Math" panose="02040503050406030204" pitchFamily="18" charset="0"/>
                            <a:cs typeface="Calibri" pitchFamily="34" charset="0"/>
                          </a:rPr>
                        </m:ctrlPr>
                      </m:sSupPr>
                      <m:e>
                        <m:r>
                          <a:rPr lang="de-DE" sz="1451" i="1" dirty="0">
                            <a:latin typeface="Cambria Math" panose="02040503050406030204" pitchFamily="18" charset="0"/>
                            <a:cs typeface="Calibri" pitchFamily="34" charset="0"/>
                          </a:rPr>
                          <m:t>𝑥</m:t>
                        </m:r>
                      </m:e>
                      <m:sup>
                        <m:r>
                          <a:rPr lang="de-DE" sz="1451" i="1" dirty="0">
                            <a:latin typeface="Cambria Math" panose="02040503050406030204" pitchFamily="18" charset="0"/>
                            <a:cs typeface="Calibri" pitchFamily="34" charset="0"/>
                          </a:rPr>
                          <m:t>3</m:t>
                        </m:r>
                      </m:sup>
                    </m:sSup>
                    <m:r>
                      <a:rPr lang="de-DE" sz="1451" i="1" dirty="0">
                        <a:latin typeface="Cambria Math" panose="02040503050406030204" pitchFamily="18" charset="0"/>
                        <a:cs typeface="Calibri" pitchFamily="34" charset="0"/>
                      </a:rPr>
                      <m:t>+</m:t>
                    </m:r>
                    <m:r>
                      <a:rPr lang="de-DE" sz="1451" i="1" dirty="0">
                        <a:latin typeface="Cambria Math" panose="02040503050406030204" pitchFamily="18" charset="0"/>
                        <a:cs typeface="Calibri" pitchFamily="34" charset="0"/>
                      </a:rPr>
                      <m:t>𝑏</m:t>
                    </m:r>
                    <m:sSup>
                      <m:sSupPr>
                        <m:ctrlPr>
                          <a:rPr lang="de-DE" sz="1451" i="1" dirty="0">
                            <a:latin typeface="Cambria Math" panose="02040503050406030204" pitchFamily="18" charset="0"/>
                            <a:cs typeface="Calibri" pitchFamily="34" charset="0"/>
                          </a:rPr>
                        </m:ctrlPr>
                      </m:sSupPr>
                      <m:e>
                        <m:r>
                          <a:rPr lang="de-DE" sz="1451" i="1" dirty="0">
                            <a:latin typeface="Cambria Math" panose="02040503050406030204" pitchFamily="18" charset="0"/>
                            <a:cs typeface="Calibri" pitchFamily="34" charset="0"/>
                          </a:rPr>
                          <m:t>𝑥</m:t>
                        </m:r>
                      </m:e>
                      <m:sup>
                        <m:r>
                          <a:rPr lang="de-DE" sz="1451" i="1" dirty="0">
                            <a:latin typeface="Cambria Math" panose="02040503050406030204" pitchFamily="18" charset="0"/>
                            <a:cs typeface="Calibri" pitchFamily="34" charset="0"/>
                          </a:rPr>
                          <m:t>2</m:t>
                        </m:r>
                      </m:sup>
                    </m:sSup>
                    <m:r>
                      <a:rPr lang="de-DE" sz="1451" i="1" dirty="0">
                        <a:latin typeface="Cambria Math" panose="02040503050406030204" pitchFamily="18" charset="0"/>
                        <a:cs typeface="Calibri" pitchFamily="34" charset="0"/>
                      </a:rPr>
                      <m:t>+</m:t>
                    </m:r>
                    <m:r>
                      <a:rPr lang="de-DE" sz="1451" i="1" dirty="0">
                        <a:latin typeface="Cambria Math" panose="02040503050406030204" pitchFamily="18" charset="0"/>
                        <a:cs typeface="Calibri" pitchFamily="34" charset="0"/>
                      </a:rPr>
                      <m:t>𝑐𝑥</m:t>
                    </m:r>
                    <m:r>
                      <a:rPr lang="de-DE" sz="1451" i="1" dirty="0">
                        <a:latin typeface="Cambria Math" panose="02040503050406030204" pitchFamily="18" charset="0"/>
                        <a:cs typeface="Calibri" pitchFamily="34" charset="0"/>
                      </a:rPr>
                      <m:t>+</m:t>
                    </m:r>
                    <m:r>
                      <a:rPr lang="de-DE" sz="1451" i="1" dirty="0">
                        <a:latin typeface="Cambria Math" panose="02040503050406030204" pitchFamily="18" charset="0"/>
                        <a:cs typeface="Calibri" pitchFamily="34" charset="0"/>
                      </a:rPr>
                      <m:t>𝑑</m:t>
                    </m:r>
                  </m:oMath>
                </a14:m>
                <a:endParaRPr lang="de-DE" sz="1451" dirty="0">
                  <a:latin typeface="Calibri" pitchFamily="34" charset="0"/>
                  <a:cs typeface="Calibri" pitchFamily="34" charset="0"/>
                </a:endParaRPr>
              </a:p>
              <a:p>
                <a:pPr algn="r"/>
                <a:r>
                  <a:rPr lang="de-DE" sz="1451" dirty="0">
                    <a:cs typeface="Calibri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DE" sz="1451" i="1" dirty="0">
                        <a:latin typeface="Cambria Math" panose="02040503050406030204" pitchFamily="18" charset="0"/>
                        <a:cs typeface="Calibri" pitchFamily="34" charset="0"/>
                      </a:rPr>
                      <m:t>𝑓</m:t>
                    </m:r>
                    <m:r>
                      <a:rPr lang="de-DE" sz="1451" i="1" dirty="0">
                        <a:latin typeface="Cambria Math" panose="02040503050406030204" pitchFamily="18" charset="0"/>
                        <a:cs typeface="Calibri" pitchFamily="34" charset="0"/>
                      </a:rPr>
                      <m:t>′</m:t>
                    </m:r>
                    <m:d>
                      <m:dPr>
                        <m:ctrlPr>
                          <a:rPr lang="de-DE" sz="1451" i="1" dirty="0">
                            <a:latin typeface="Cambria Math" panose="02040503050406030204" pitchFamily="18" charset="0"/>
                            <a:cs typeface="Calibri" pitchFamily="34" charset="0"/>
                          </a:rPr>
                        </m:ctrlPr>
                      </m:dPr>
                      <m:e>
                        <m:r>
                          <a:rPr lang="de-DE" sz="1451" i="1" dirty="0">
                            <a:latin typeface="Cambria Math" panose="02040503050406030204" pitchFamily="18" charset="0"/>
                            <a:cs typeface="Calibri" pitchFamily="34" charset="0"/>
                          </a:rPr>
                          <m:t>𝑥</m:t>
                        </m:r>
                      </m:e>
                    </m:d>
                    <m:r>
                      <a:rPr lang="de-DE" sz="1451" i="1" dirty="0">
                        <a:latin typeface="Cambria Math" panose="02040503050406030204" pitchFamily="18" charset="0"/>
                        <a:cs typeface="Calibri" pitchFamily="34" charset="0"/>
                      </a:rPr>
                      <m:t>=3</m:t>
                    </m:r>
                    <m:r>
                      <a:rPr lang="de-DE" sz="1451" i="1" dirty="0">
                        <a:latin typeface="Cambria Math" panose="02040503050406030204" pitchFamily="18" charset="0"/>
                        <a:cs typeface="Calibri" pitchFamily="34" charset="0"/>
                      </a:rPr>
                      <m:t>𝑎</m:t>
                    </m:r>
                    <m:sSup>
                      <m:sSupPr>
                        <m:ctrlPr>
                          <a:rPr lang="de-DE" sz="1451" i="1" dirty="0">
                            <a:latin typeface="Cambria Math" panose="02040503050406030204" pitchFamily="18" charset="0"/>
                            <a:cs typeface="Calibri" pitchFamily="34" charset="0"/>
                          </a:rPr>
                        </m:ctrlPr>
                      </m:sSupPr>
                      <m:e>
                        <m:r>
                          <a:rPr lang="de-DE" sz="1451" i="1" dirty="0">
                            <a:latin typeface="Cambria Math" panose="02040503050406030204" pitchFamily="18" charset="0"/>
                            <a:cs typeface="Calibri" pitchFamily="34" charset="0"/>
                          </a:rPr>
                          <m:t>𝑥</m:t>
                        </m:r>
                      </m:e>
                      <m:sup>
                        <m:r>
                          <a:rPr lang="de-DE" sz="1451" i="1" dirty="0">
                            <a:latin typeface="Cambria Math" panose="02040503050406030204" pitchFamily="18" charset="0"/>
                            <a:cs typeface="Calibri" pitchFamily="34" charset="0"/>
                          </a:rPr>
                          <m:t>2</m:t>
                        </m:r>
                      </m:sup>
                    </m:sSup>
                    <m:r>
                      <a:rPr lang="de-DE" sz="1451" i="1" dirty="0">
                        <a:latin typeface="Cambria Math" panose="02040503050406030204" pitchFamily="18" charset="0"/>
                        <a:cs typeface="Calibri" pitchFamily="34" charset="0"/>
                      </a:rPr>
                      <m:t>+2</m:t>
                    </m:r>
                    <m:r>
                      <a:rPr lang="de-DE" sz="1451" i="1" dirty="0">
                        <a:latin typeface="Cambria Math" panose="02040503050406030204" pitchFamily="18" charset="0"/>
                        <a:cs typeface="Calibri" pitchFamily="34" charset="0"/>
                      </a:rPr>
                      <m:t>𝑏𝑥</m:t>
                    </m:r>
                    <m:r>
                      <a:rPr lang="de-DE" sz="1451" i="1" dirty="0">
                        <a:latin typeface="Cambria Math" panose="02040503050406030204" pitchFamily="18" charset="0"/>
                        <a:cs typeface="Calibri" pitchFamily="34" charset="0"/>
                      </a:rPr>
                      <m:t>+</m:t>
                    </m:r>
                    <m:r>
                      <a:rPr lang="de-DE" sz="1451" i="1" dirty="0">
                        <a:latin typeface="Cambria Math" panose="02040503050406030204" pitchFamily="18" charset="0"/>
                        <a:cs typeface="Calibri" pitchFamily="34" charset="0"/>
                      </a:rPr>
                      <m:t>𝑐</m:t>
                    </m:r>
                  </m:oMath>
                </a14:m>
                <a:endParaRPr lang="de-DE" sz="1451" dirty="0">
                  <a:latin typeface="Calibri" pitchFamily="34" charset="0"/>
                  <a:cs typeface="Calibri" pitchFamily="34" charset="0"/>
                </a:endParaRPr>
              </a:p>
            </p:txBody>
          </p:sp>
        </mc:Choice>
        <mc:Fallback xmlns="">
          <p:sp>
            <p:nvSpPr>
              <p:cNvPr id="2" name="Rechtec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0255" y="97808"/>
                <a:ext cx="2793701" cy="538865"/>
              </a:xfrm>
              <a:prstGeom prst="rect">
                <a:avLst/>
              </a:prstGeom>
              <a:blipFill>
                <a:blip r:embed="rId3"/>
                <a:stretch>
                  <a:fillRect b="-681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Gerader Verbinder 6"/>
          <p:cNvCxnSpPr/>
          <p:nvPr/>
        </p:nvCxnSpPr>
        <p:spPr>
          <a:xfrm>
            <a:off x="3592238" y="4670032"/>
            <a:ext cx="587857" cy="0"/>
          </a:xfrm>
          <a:prstGeom prst="line">
            <a:avLst/>
          </a:prstGeom>
          <a:ln w="1905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r Verbinder 7"/>
          <p:cNvCxnSpPr/>
          <p:nvPr/>
        </p:nvCxnSpPr>
        <p:spPr>
          <a:xfrm>
            <a:off x="6531525" y="5081175"/>
            <a:ext cx="914445" cy="0"/>
          </a:xfrm>
          <a:prstGeom prst="line">
            <a:avLst/>
          </a:prstGeom>
          <a:ln w="1905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r Verbinder 10"/>
          <p:cNvCxnSpPr/>
          <p:nvPr/>
        </p:nvCxnSpPr>
        <p:spPr>
          <a:xfrm>
            <a:off x="5355810" y="5715112"/>
            <a:ext cx="1959525" cy="0"/>
          </a:xfrm>
          <a:prstGeom prst="line">
            <a:avLst/>
          </a:prstGeom>
          <a:ln w="1905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1258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alathea">
  <a:themeElements>
    <a:clrScheme name="Benutzerdefiniert 1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0000FF"/>
      </a:hlink>
      <a:folHlink>
        <a:srgbClr val="7030A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athe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370</Words>
  <Application>Microsoft Office PowerPoint</Application>
  <PresentationFormat>Bildschirmpräsentation (4:3)</PresentationFormat>
  <Paragraphs>57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4" baseType="lpstr">
      <vt:lpstr>Arial</vt:lpstr>
      <vt:lpstr>Calibri</vt:lpstr>
      <vt:lpstr>Cambria Math</vt:lpstr>
      <vt:lpstr>F52</vt:lpstr>
      <vt:lpstr>Wingdings</vt:lpstr>
      <vt:lpstr>Wingdings 2</vt:lpstr>
      <vt:lpstr>Galathea</vt:lpstr>
      <vt:lpstr>Funktionsterme bestimmen</vt:lpstr>
      <vt:lpstr>Rechenbeispiel</vt:lpstr>
      <vt:lpstr>Lösung</vt:lpstr>
      <vt:lpstr>Lösung</vt:lpstr>
      <vt:lpstr>Pflichtteil 2015</vt:lpstr>
      <vt:lpstr>PT 2015 – Lösung Aufgabe 4</vt:lpstr>
      <vt:lpstr>PT 2015 – Lösung Aufgabe 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Klaus Messner</dc:creator>
  <cp:lastModifiedBy>Klaus Messner</cp:lastModifiedBy>
  <cp:revision>311</cp:revision>
  <dcterms:created xsi:type="dcterms:W3CDTF">2013-03-17T05:38:34Z</dcterms:created>
  <dcterms:modified xsi:type="dcterms:W3CDTF">2018-01-25T18:09:18Z</dcterms:modified>
</cp:coreProperties>
</file>